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8"/>
  </p:notesMasterIdLst>
  <p:sldIdLst>
    <p:sldId id="257" r:id="rId2"/>
    <p:sldId id="387" r:id="rId3"/>
    <p:sldId id="450" r:id="rId4"/>
    <p:sldId id="300" r:id="rId5"/>
    <p:sldId id="388" r:id="rId6"/>
    <p:sldId id="389" r:id="rId7"/>
    <p:sldId id="390" r:id="rId8"/>
    <p:sldId id="391" r:id="rId9"/>
    <p:sldId id="392" r:id="rId10"/>
    <p:sldId id="393" r:id="rId11"/>
    <p:sldId id="394" r:id="rId12"/>
    <p:sldId id="395" r:id="rId13"/>
    <p:sldId id="396" r:id="rId14"/>
    <p:sldId id="397" r:id="rId15"/>
    <p:sldId id="398" r:id="rId16"/>
    <p:sldId id="399" r:id="rId17"/>
    <p:sldId id="400" r:id="rId18"/>
    <p:sldId id="401" r:id="rId19"/>
    <p:sldId id="402" r:id="rId20"/>
    <p:sldId id="403" r:id="rId21"/>
    <p:sldId id="404" r:id="rId22"/>
    <p:sldId id="405" r:id="rId23"/>
    <p:sldId id="457" r:id="rId24"/>
    <p:sldId id="458" r:id="rId25"/>
    <p:sldId id="407" r:id="rId26"/>
    <p:sldId id="408" r:id="rId27"/>
    <p:sldId id="409" r:id="rId28"/>
    <p:sldId id="410" r:id="rId29"/>
    <p:sldId id="411" r:id="rId30"/>
    <p:sldId id="301" r:id="rId31"/>
    <p:sldId id="302" r:id="rId32"/>
    <p:sldId id="315" r:id="rId33"/>
    <p:sldId id="316" r:id="rId34"/>
    <p:sldId id="317" r:id="rId35"/>
    <p:sldId id="318" r:id="rId36"/>
    <p:sldId id="319" r:id="rId37"/>
    <p:sldId id="320" r:id="rId38"/>
    <p:sldId id="321" r:id="rId39"/>
    <p:sldId id="322" r:id="rId40"/>
    <p:sldId id="266" r:id="rId41"/>
    <p:sldId id="324" r:id="rId42"/>
    <p:sldId id="323" r:id="rId43"/>
    <p:sldId id="325" r:id="rId44"/>
    <p:sldId id="349" r:id="rId45"/>
    <p:sldId id="328" r:id="rId46"/>
    <p:sldId id="412" r:id="rId47"/>
    <p:sldId id="326" r:id="rId48"/>
    <p:sldId id="350" r:id="rId49"/>
    <p:sldId id="327" r:id="rId50"/>
    <p:sldId id="329" r:id="rId51"/>
    <p:sldId id="352" r:id="rId52"/>
    <p:sldId id="413" r:id="rId53"/>
    <p:sldId id="353" r:id="rId54"/>
    <p:sldId id="354" r:id="rId55"/>
    <p:sldId id="351" r:id="rId56"/>
    <p:sldId id="414" r:id="rId57"/>
    <p:sldId id="332" r:id="rId58"/>
    <p:sldId id="452" r:id="rId59"/>
    <p:sldId id="455" r:id="rId60"/>
    <p:sldId id="453" r:id="rId61"/>
    <p:sldId id="333" r:id="rId62"/>
    <p:sldId id="334" r:id="rId63"/>
    <p:sldId id="336" r:id="rId64"/>
    <p:sldId id="337" r:id="rId65"/>
    <p:sldId id="338" r:id="rId66"/>
    <p:sldId id="339" r:id="rId67"/>
    <p:sldId id="340" r:id="rId68"/>
    <p:sldId id="341" r:id="rId69"/>
    <p:sldId id="342" r:id="rId70"/>
    <p:sldId id="421" r:id="rId71"/>
    <p:sldId id="343" r:id="rId72"/>
    <p:sldId id="346" r:id="rId73"/>
    <p:sldId id="347" r:id="rId74"/>
    <p:sldId id="348" r:id="rId75"/>
    <p:sldId id="344" r:id="rId76"/>
    <p:sldId id="345" r:id="rId77"/>
    <p:sldId id="281" r:id="rId78"/>
    <p:sldId id="417" r:id="rId79"/>
    <p:sldId id="418" r:id="rId80"/>
    <p:sldId id="422" r:id="rId81"/>
    <p:sldId id="420" r:id="rId82"/>
    <p:sldId id="283" r:id="rId83"/>
    <p:sldId id="454" r:id="rId84"/>
    <p:sldId id="355" r:id="rId85"/>
    <p:sldId id="356" r:id="rId86"/>
    <p:sldId id="285" r:id="rId87"/>
    <p:sldId id="424" r:id="rId88"/>
    <p:sldId id="357" r:id="rId89"/>
    <p:sldId id="365" r:id="rId90"/>
    <p:sldId id="367" r:id="rId91"/>
    <p:sldId id="368" r:id="rId92"/>
    <p:sldId id="287" r:id="rId93"/>
    <p:sldId id="426" r:id="rId94"/>
    <p:sldId id="427" r:id="rId95"/>
    <p:sldId id="363" r:id="rId96"/>
    <p:sldId id="425" r:id="rId97"/>
    <p:sldId id="428" r:id="rId98"/>
    <p:sldId id="429" r:id="rId99"/>
    <p:sldId id="430" r:id="rId100"/>
    <p:sldId id="431" r:id="rId101"/>
    <p:sldId id="432" r:id="rId102"/>
    <p:sldId id="433" r:id="rId103"/>
    <p:sldId id="434" r:id="rId104"/>
    <p:sldId id="435" r:id="rId105"/>
    <p:sldId id="436" r:id="rId106"/>
    <p:sldId id="437" r:id="rId107"/>
    <p:sldId id="438" r:id="rId108"/>
    <p:sldId id="439" r:id="rId109"/>
    <p:sldId id="440" r:id="rId110"/>
    <p:sldId id="441" r:id="rId111"/>
    <p:sldId id="442" r:id="rId112"/>
    <p:sldId id="443" r:id="rId113"/>
    <p:sldId id="444" r:id="rId114"/>
    <p:sldId id="379" r:id="rId115"/>
    <p:sldId id="380" r:id="rId116"/>
    <p:sldId id="382" r:id="rId117"/>
    <p:sldId id="366" r:id="rId118"/>
    <p:sldId id="381" r:id="rId119"/>
    <p:sldId id="384" r:id="rId120"/>
    <p:sldId id="445" r:id="rId121"/>
    <p:sldId id="385" r:id="rId122"/>
    <p:sldId id="386" r:id="rId123"/>
    <p:sldId id="293" r:id="rId124"/>
    <p:sldId id="294" r:id="rId125"/>
    <p:sldId id="295" r:id="rId126"/>
    <p:sldId id="298" r:id="rId1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E70B40A-8B83-954F-B0C9-E508580E2DB3}">
          <p14:sldIdLst>
            <p14:sldId id="257"/>
            <p14:sldId id="387"/>
            <p14:sldId id="450"/>
            <p14:sldId id="300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57"/>
            <p14:sldId id="458"/>
            <p14:sldId id="407"/>
            <p14:sldId id="408"/>
            <p14:sldId id="409"/>
            <p14:sldId id="410"/>
            <p14:sldId id="411"/>
            <p14:sldId id="301"/>
            <p14:sldId id="302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266"/>
            <p14:sldId id="324"/>
            <p14:sldId id="323"/>
            <p14:sldId id="325"/>
            <p14:sldId id="349"/>
            <p14:sldId id="328"/>
            <p14:sldId id="412"/>
            <p14:sldId id="326"/>
            <p14:sldId id="350"/>
            <p14:sldId id="327"/>
            <p14:sldId id="329"/>
            <p14:sldId id="352"/>
            <p14:sldId id="413"/>
            <p14:sldId id="353"/>
            <p14:sldId id="354"/>
            <p14:sldId id="351"/>
            <p14:sldId id="414"/>
            <p14:sldId id="332"/>
            <p14:sldId id="452"/>
            <p14:sldId id="455"/>
            <p14:sldId id="453"/>
            <p14:sldId id="333"/>
            <p14:sldId id="334"/>
            <p14:sldId id="336"/>
            <p14:sldId id="337"/>
            <p14:sldId id="338"/>
            <p14:sldId id="339"/>
            <p14:sldId id="340"/>
            <p14:sldId id="341"/>
            <p14:sldId id="342"/>
            <p14:sldId id="421"/>
            <p14:sldId id="343"/>
            <p14:sldId id="346"/>
            <p14:sldId id="347"/>
            <p14:sldId id="348"/>
            <p14:sldId id="344"/>
            <p14:sldId id="345"/>
            <p14:sldId id="281"/>
            <p14:sldId id="417"/>
            <p14:sldId id="418"/>
            <p14:sldId id="422"/>
            <p14:sldId id="420"/>
            <p14:sldId id="283"/>
            <p14:sldId id="454"/>
            <p14:sldId id="355"/>
            <p14:sldId id="356"/>
            <p14:sldId id="285"/>
            <p14:sldId id="424"/>
            <p14:sldId id="357"/>
            <p14:sldId id="365"/>
            <p14:sldId id="367"/>
            <p14:sldId id="368"/>
            <p14:sldId id="287"/>
            <p14:sldId id="426"/>
            <p14:sldId id="427"/>
            <p14:sldId id="363"/>
            <p14:sldId id="425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379"/>
            <p14:sldId id="380"/>
            <p14:sldId id="382"/>
            <p14:sldId id="366"/>
            <p14:sldId id="381"/>
            <p14:sldId id="384"/>
            <p14:sldId id="445"/>
            <p14:sldId id="385"/>
            <p14:sldId id="386"/>
            <p14:sldId id="293"/>
            <p14:sldId id="294"/>
            <p14:sldId id="295"/>
            <p14:sldId id="2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63"/>
    <p:restoredTop sz="93992"/>
  </p:normalViewPr>
  <p:slideViewPr>
    <p:cSldViewPr snapToGrid="0" snapToObjects="1">
      <p:cViewPr>
        <p:scale>
          <a:sx n="110" d="100"/>
          <a:sy n="110" d="100"/>
        </p:scale>
        <p:origin x="608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notesMaster" Target="notesMasters/notesMaster1.xml"/><Relationship Id="rId129" Type="http://schemas.openxmlformats.org/officeDocument/2006/relationships/presProps" Target="pres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viewProps" Target="viewProps.xml"/><Relationship Id="rId131" Type="http://schemas.openxmlformats.org/officeDocument/2006/relationships/theme" Target="theme/theme1.xml"/><Relationship Id="rId13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40.png>
</file>

<file path=ppt/media/image141.png>
</file>

<file path=ppt/media/image15.png>
</file>

<file path=ppt/media/image150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0.tiff>
</file>

<file path=ppt/media/image21.png>
</file>

<file path=ppt/media/image21.tiff>
</file>

<file path=ppt/media/image210.png>
</file>

<file path=ppt/media/image22.png>
</file>

<file path=ppt/media/image220.png>
</file>

<file path=ppt/media/image23.png>
</file>

<file path=ppt/media/image24.png>
</file>

<file path=ppt/media/image3.png>
</file>

<file path=ppt/media/image30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C2721A-F473-2F41-B591-7C198D805901}" type="datetimeFigureOut">
              <a:rPr lang="en-US" smtClean="0"/>
              <a:t>12/7/15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35867-9BF2-6949-B91A-0D7FA39A1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17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6873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271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669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1275722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9380562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703773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11457485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2142407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ChangeArrowheads="1"/>
          </p:cNvSpPr>
          <p:nvPr/>
        </p:nvSpPr>
        <p:spPr bwMode="auto">
          <a:xfrm>
            <a:off x="3884613" y="-1588"/>
            <a:ext cx="2973387" cy="457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579" name="Rectangle 3"/>
          <p:cNvSpPr>
            <a:spLocks noChangeArrowheads="1"/>
          </p:cNvSpPr>
          <p:nvPr/>
        </p:nvSpPr>
        <p:spPr bwMode="auto">
          <a:xfrm>
            <a:off x="3884613" y="8685213"/>
            <a:ext cx="2973387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9050" tIns="0" rIns="19050" bIns="0" anchor="b"/>
          <a:lstStyle/>
          <a:p>
            <a:pPr algn="r" defTabSz="908050"/>
            <a:r>
              <a:rPr lang="en-US" sz="1000" i="1">
                <a:solidFill>
                  <a:prstClr val="black"/>
                </a:solidFill>
                <a:latin typeface="Calibri"/>
              </a:rPr>
              <a:t>11</a:t>
            </a:r>
          </a:p>
        </p:txBody>
      </p:sp>
      <p:sp>
        <p:nvSpPr>
          <p:cNvPr id="24580" name="Rectangle 4"/>
          <p:cNvSpPr>
            <a:spLocks noChangeArrowheads="1"/>
          </p:cNvSpPr>
          <p:nvPr/>
        </p:nvSpPr>
        <p:spPr bwMode="auto">
          <a:xfrm>
            <a:off x="-1588" y="8685213"/>
            <a:ext cx="2971801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581" name="Rectangle 5"/>
          <p:cNvSpPr>
            <a:spLocks noChangeArrowheads="1"/>
          </p:cNvSpPr>
          <p:nvPr/>
        </p:nvSpPr>
        <p:spPr bwMode="auto">
          <a:xfrm>
            <a:off x="-1588" y="-1588"/>
            <a:ext cx="2971801" cy="457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58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2458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980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410037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483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 dirty="0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8392527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8755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33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850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34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296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35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5163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36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99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37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914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38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904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35867-9BF2-6949-B91A-0D7FA39A17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0430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05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7501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423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29784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35867-9BF2-6949-B91A-0D7FA39A17D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9463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23FC7C-601C-C84C-B986-8B77087C4686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2810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3111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35867-9BF2-6949-B91A-0D7FA39A17DF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104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9050" tIns="0" rIns="19050" bIns="0" anchor="b">
            <a:prstTxWarp prst="textNoShape">
              <a:avLst/>
            </a:prstTxWarp>
          </a:bodyPr>
          <a:lstStyle/>
          <a:p>
            <a:pPr algn="r"/>
            <a:r>
              <a:rPr lang="en-US" sz="1000" i="1"/>
              <a:t>16</a:t>
            </a: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3277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570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6701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013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73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45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r>
              <a:rPr lang="en-US" dirty="0" smtClean="0"/>
              <a:t>FOR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195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17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13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60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66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17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97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47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51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194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59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0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DA218-B33F-7A42-87AA-E5AD98506334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121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10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20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19.png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15.png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40.png"/><Relationship Id="rId5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10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1.png"/><Relationship Id="rId3" Type="http://schemas.openxmlformats.org/officeDocument/2006/relationships/image" Target="../media/image120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0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Lecture_1_1.ipynb" TargetMode="Externa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tiff"/><Relationship Id="rId3" Type="http://schemas.openxmlformats.org/officeDocument/2006/relationships/image" Target="../media/image21.tif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0.pn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14: Access Methods &amp; Operators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611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/>
          <p:nvPr/>
        </p:nvCxnSpPr>
        <p:spPr>
          <a:xfrm>
            <a:off x="3570513" y="2680758"/>
            <a:ext cx="1012372" cy="6596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346174" y="2431371"/>
            <a:ext cx="6096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Group 4"/>
          <p:cNvGraphicFramePr>
            <a:graphicFrameLocks noGrp="1"/>
          </p:cNvGraphicFramePr>
          <p:nvPr>
            <p:extLst/>
          </p:nvPr>
        </p:nvGraphicFramePr>
        <p:xfrm>
          <a:off x="3668485" y="3442015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6305193" y="2186230"/>
            <a:ext cx="4435693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each range, in a </a:t>
            </a:r>
            <a:r>
              <a:rPr lang="en-US" sz="2800" i="1" dirty="0" smtClean="0">
                <a:latin typeface="+mj-lt"/>
              </a:rPr>
              <a:t>non-leaf </a:t>
            </a:r>
            <a:r>
              <a:rPr lang="en-US" sz="2800" dirty="0" smtClean="0">
                <a:latin typeface="+mj-lt"/>
              </a:rPr>
              <a:t>node, there is a </a:t>
            </a:r>
            <a:r>
              <a:rPr lang="en-US" sz="2800" b="1" dirty="0" smtClean="0">
                <a:latin typeface="+mj-lt"/>
              </a:rPr>
              <a:t>pointer</a:t>
            </a:r>
            <a:r>
              <a:rPr lang="en-US" sz="2800" dirty="0" smtClean="0">
                <a:latin typeface="+mj-lt"/>
              </a:rPr>
              <a:t> to another node with keys in that range</a:t>
            </a:r>
            <a:endParaRPr lang="en-US" sz="28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929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3,a)</a:t>
            </a:r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678366" y="43745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(3)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678366" y="43690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93058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851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1" grpId="0" animBg="1"/>
      <p:bldP spid="43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3,a)</a:t>
            </a:r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678366" y="43745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(0) = 0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93058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890901" y="43672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6345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34" grpId="0" animBg="1"/>
      <p:bldP spid="45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 then flush to disk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0081720" y="43802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890566" y="4369097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59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7 L -0.64961 -0.0025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487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022E-16 L -0.74831 0.1305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422" y="6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5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 then flush to disk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694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46823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11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Note that collisions can occur!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78354" y="438704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(5)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2" name="Explosion 2 1"/>
          <p:cNvSpPr/>
          <p:nvPr/>
        </p:nvSpPr>
        <p:spPr>
          <a:xfrm>
            <a:off x="7599005" y="1744712"/>
            <a:ext cx="3754795" cy="978758"/>
          </a:xfrm>
          <a:prstGeom prst="irregularSeal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>Collision!!!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678354" y="439293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0102777" y="437302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8803984" y="3065737"/>
            <a:ext cx="2464136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(5) </a:t>
            </a:r>
            <a:r>
              <a:rPr lang="en-US" sz="2800" smtClean="0">
                <a:solidFill>
                  <a:srgbClr val="00B050"/>
                </a:solidFill>
                <a:latin typeface="+mj-lt"/>
              </a:rPr>
              <a:t>= h</a:t>
            </a:r>
            <a:r>
              <a:rPr lang="en-US" sz="2800" baseline="-2500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smtClean="0">
                <a:solidFill>
                  <a:srgbClr val="00B050"/>
                </a:solidFill>
                <a:latin typeface="+mj-lt"/>
              </a:rPr>
              <a:t>(3) 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3143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2" grpId="0" animBg="1"/>
      <p:bldP spid="51" grpId="0" animBg="1"/>
      <p:bldP spid="54" grpId="1" animBg="1"/>
      <p:bldP spid="48" grpId="0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78354" y="438704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(0) = 0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079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42" grpId="0" animBg="1"/>
      <p:bldP spid="55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454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 L 0.55039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13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678353" y="439760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(5)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102777" y="441003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8803984" y="3065737"/>
            <a:ext cx="2464136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(5) </a:t>
            </a:r>
            <a:r>
              <a:rPr lang="en-US" sz="2800" smtClean="0">
                <a:solidFill>
                  <a:srgbClr val="00B050"/>
                </a:solidFill>
                <a:latin typeface="+mj-lt"/>
              </a:rPr>
              <a:t>= h</a:t>
            </a:r>
            <a:r>
              <a:rPr lang="en-US" sz="2800" baseline="-2500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smtClean="0">
                <a:solidFill>
                  <a:srgbClr val="00B050"/>
                </a:solidFill>
                <a:latin typeface="+mj-lt"/>
              </a:rPr>
              <a:t>(3) 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49" name="Explosion 2 48"/>
          <p:cNvSpPr/>
          <p:nvPr/>
        </p:nvSpPr>
        <p:spPr>
          <a:xfrm>
            <a:off x="7599005" y="1744712"/>
            <a:ext cx="3754795" cy="978758"/>
          </a:xfrm>
          <a:prstGeom prst="irregularSeal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>Collision!!!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13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42" grpId="0" animBg="1"/>
      <p:bldP spid="51" grpId="0" animBg="1"/>
      <p:bldP spid="48" grpId="0" animBg="1"/>
      <p:bldP spid="49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095249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2" name="Rectangle 5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127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59259E-6 L -0.56745 -0.005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72" y="-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59259E-6 L -0.66563 0.1289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281" y="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1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75263" y="44878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1901915" y="3462429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/>
          <p:cNvSpPr/>
          <p:nvPr/>
        </p:nvSpPr>
        <p:spPr>
          <a:xfrm>
            <a:off x="1906251" y="4423244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5044710" y="1793052"/>
            <a:ext cx="4670790" cy="8309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We wanted buckets of size </a:t>
            </a:r>
            <a:r>
              <a:rPr lang="en-US" sz="2400" b="1" i="1" smtClean="0">
                <a:latin typeface="+mj-lt"/>
              </a:rPr>
              <a:t>B-1 = 1… however we got larger ones due to:</a:t>
            </a:r>
            <a:endParaRPr lang="en-US" sz="24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044710" y="3637697"/>
            <a:ext cx="2929708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(1) Duplicate join keys</a:t>
            </a:r>
            <a:endParaRPr lang="en-US" sz="2400" dirty="0">
              <a:latin typeface="+mj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044710" y="4573470"/>
            <a:ext cx="2929708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(2) Hash collisions</a:t>
            </a:r>
            <a:endParaRPr lang="en-US" sz="2400" dirty="0"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484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 animBg="1"/>
      <p:bldP spid="56" grpId="0" animBg="1"/>
      <p:bldP spid="5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103138" y="971975"/>
            <a:ext cx="356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Leaf nodes also have between </a:t>
            </a:r>
            <a:r>
              <a:rPr lang="en-US" sz="2400" i="1" dirty="0"/>
              <a:t>d </a:t>
            </a:r>
            <a:r>
              <a:rPr lang="en-US" sz="2400" dirty="0"/>
              <a:t>and </a:t>
            </a:r>
            <a:r>
              <a:rPr lang="en-US" sz="2400" i="1" dirty="0"/>
              <a:t>2d </a:t>
            </a:r>
            <a:r>
              <a:rPr lang="en-US" sz="2400" dirty="0"/>
              <a:t>keys, </a:t>
            </a:r>
            <a:r>
              <a:rPr lang="en-US" sz="2400" dirty="0" smtClean="0"/>
              <a:t>and are different in that:</a:t>
            </a:r>
            <a:endParaRPr lang="en-US" sz="2400" dirty="0"/>
          </a:p>
        </p:txBody>
      </p:sp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379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75263" y="44878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1906251" y="4423244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5230811" y="2122636"/>
            <a:ext cx="384555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To take care of larger buckets caused by (2) </a:t>
            </a:r>
            <a:r>
              <a:rPr lang="en-US" sz="2400" smtClean="0">
                <a:latin typeface="+mj-lt"/>
              </a:rPr>
              <a:t>hash collisions, we can just do another pass!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30811" y="3571544"/>
            <a:ext cx="384555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hash function should we use?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30811" y="4647371"/>
            <a:ext cx="384555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Do another pass with a different hash function, h’</a:t>
            </a:r>
            <a:r>
              <a:rPr lang="en-US" sz="2400" baseline="-25000" dirty="0" smtClean="0">
                <a:latin typeface="+mj-lt"/>
              </a:rPr>
              <a:t>2, </a:t>
            </a:r>
            <a:r>
              <a:rPr lang="en-US" sz="2400" dirty="0" smtClean="0">
                <a:latin typeface="+mj-lt"/>
              </a:rPr>
              <a:t>ideally such that:</a:t>
            </a:r>
          </a:p>
          <a:p>
            <a:endParaRPr lang="en-US" sz="2400" baseline="-25000" dirty="0">
              <a:latin typeface="+mj-lt"/>
            </a:endParaRPr>
          </a:p>
          <a:p>
            <a:pPr algn="ctr"/>
            <a:r>
              <a:rPr lang="en-US" sz="2400" dirty="0" smtClean="0"/>
              <a:t>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(3) != 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(5)</a:t>
            </a:r>
            <a:endParaRPr lang="en-US" sz="2400" dirty="0" smtClean="0">
              <a:latin typeface="+mj-l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9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23" grpId="0" animBg="1"/>
      <p:bldP spid="24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230811" y="2122636"/>
            <a:ext cx="384555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To take care of larger buckets caused by (2) </a:t>
            </a:r>
            <a:r>
              <a:rPr lang="en-US" sz="2400" smtClean="0">
                <a:latin typeface="+mj-lt"/>
              </a:rPr>
              <a:t>hash collisions, we can just do another pass!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30811" y="3571544"/>
            <a:ext cx="384555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hash function should we use?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30811" y="4647371"/>
            <a:ext cx="384555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Do another pass with a different hash function, h’</a:t>
            </a:r>
            <a:r>
              <a:rPr lang="en-US" sz="2400" baseline="-25000" dirty="0" smtClean="0">
                <a:latin typeface="+mj-lt"/>
              </a:rPr>
              <a:t>2, </a:t>
            </a:r>
            <a:r>
              <a:rPr lang="en-US" sz="2400" dirty="0" smtClean="0">
                <a:latin typeface="+mj-lt"/>
              </a:rPr>
              <a:t>ideally such that:</a:t>
            </a:r>
          </a:p>
          <a:p>
            <a:endParaRPr lang="en-US" sz="2400" baseline="-25000" dirty="0">
              <a:latin typeface="+mj-lt"/>
            </a:endParaRPr>
          </a:p>
          <a:p>
            <a:pPr algn="ctr"/>
            <a:r>
              <a:rPr lang="en-US" sz="2400" dirty="0" smtClean="0"/>
              <a:t>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(3) != 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(5)</a:t>
            </a:r>
            <a:endParaRPr lang="en-US" sz="2400" dirty="0" smtClean="0"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05534" y="554359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B2</a:t>
            </a:r>
            <a:endParaRPr lang="en-US" b="1" baseline="-25000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811385" y="527149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25218" y="540344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64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407091" y="1890368"/>
            <a:ext cx="4742529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about duplicate join keys?  Unfortunately this is a problem… but usually not a huge one.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5534" y="554359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B2</a:t>
            </a:r>
            <a:endParaRPr lang="en-US" b="1" baseline="-25000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811385" y="527149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25218" y="540344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1901915" y="3462429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5198747" y="4146530"/>
            <a:ext cx="4268536" cy="10772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We call this </a:t>
            </a:r>
            <a:r>
              <a:rPr lang="en-US" sz="3200" dirty="0" smtClean="0">
                <a:latin typeface="+mj-lt"/>
              </a:rPr>
              <a:t>unevenness </a:t>
            </a:r>
            <a:r>
              <a:rPr lang="en-US" sz="3200" dirty="0">
                <a:latin typeface="+mj-lt"/>
              </a:rPr>
              <a:t>in the bucket </a:t>
            </a:r>
            <a:r>
              <a:rPr lang="en-US" sz="3200" dirty="0" smtClean="0">
                <a:latin typeface="+mj-lt"/>
              </a:rPr>
              <a:t>size </a:t>
            </a:r>
            <a:r>
              <a:rPr lang="en-US" sz="3200" b="1" u="sng" dirty="0" smtClean="0">
                <a:latin typeface="+mj-lt"/>
              </a:rPr>
              <a:t>skew</a:t>
            </a:r>
            <a:endParaRPr lang="en-US" sz="3200" dirty="0" smtClean="0">
              <a:latin typeface="+mj-lt"/>
            </a:endParaRPr>
          </a:p>
        </p:txBody>
      </p:sp>
      <p:sp>
        <p:nvSpPr>
          <p:cNvPr id="2" name="Right Brace 1"/>
          <p:cNvSpPr/>
          <p:nvPr/>
        </p:nvSpPr>
        <p:spPr>
          <a:xfrm>
            <a:off x="4377844" y="3411767"/>
            <a:ext cx="712382" cy="2840177"/>
          </a:xfrm>
          <a:prstGeom prst="rightBrac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567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26" grpId="0" animBg="1"/>
      <p:bldP spid="28" grpId="0" animBg="1"/>
      <p:bldP spid="2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Now that we have partitioned R and S…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6489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Now, we just join pairs of buckets from R and S that have the same hash value to complete the join!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5" name="Can 4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" name="TextBox 13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17" name="Can 1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5227471" y="3633599"/>
            <a:ext cx="4068929" cy="75217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5235520" y="5122041"/>
            <a:ext cx="4060880" cy="73605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 rot="2007652" flipH="1" flipV="1">
            <a:off x="9401634" y="4251708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 rot="19592348" flipH="1">
            <a:off x="9401635" y="5053639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10481795" y="4118270"/>
            <a:ext cx="15071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+mj-lt"/>
              </a:rPr>
              <a:t>Join matching buckets</a:t>
            </a:r>
            <a:endParaRPr lang="en-US" sz="2800" dirty="0">
              <a:latin typeface="+mj-lt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4" name="Rectangle 4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</p:txBody>
      </p:sp>
    </p:spTree>
    <p:extLst>
      <p:ext uri="{BB962C8B-B14F-4D97-AF65-F5344CB8AC3E}">
        <p14:creationId xmlns:p14="http://schemas.microsoft.com/office/powerpoint/2010/main" val="181642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327663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dirty="0" smtClean="0"/>
                  <a:t>Note that since x = y </a:t>
                </a:r>
                <a:r>
                  <a:rPr lang="en-US" dirty="0" smtClean="0">
                    <a:sym typeface="Wingdings"/>
                  </a:rPr>
                  <a:t> h(x) = h(y), we only need to consider pairs of buckets (one from R, one from S) that have the same hash function value</a:t>
                </a:r>
              </a:p>
              <a:p>
                <a:endParaRPr lang="en-US" dirty="0">
                  <a:sym typeface="Wingdings"/>
                </a:endParaRPr>
              </a:p>
              <a:p>
                <a:r>
                  <a:rPr lang="en-US" dirty="0" smtClean="0">
                    <a:sym typeface="Wingdings"/>
                  </a:rPr>
                  <a:t>If our buckets are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pages,</a:t>
                </a:r>
                <a:r>
                  <a:rPr lang="en-US" dirty="0" smtClean="0">
                    <a:sym typeface="Wingdings"/>
                  </a:rPr>
                  <a:t> can join each such pair using BNLJ </a:t>
                </a:r>
                <a:r>
                  <a:rPr lang="en-US" b="1" i="1" dirty="0" smtClean="0">
                    <a:sym typeface="Wingdings"/>
                  </a:rPr>
                  <a:t>in linear time</a:t>
                </a:r>
                <a:r>
                  <a:rPr lang="en-US" dirty="0" smtClean="0">
                    <a:sym typeface="Wingdings"/>
                  </a:rPr>
                  <a:t>; recall (with P(R) = B-1):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327663"/>
              </a:xfrm>
              <a:blipFill rotWithShape="0">
                <a:blip r:embed="rId2"/>
                <a:stretch>
                  <a:fillRect l="-928" t="-44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85086" y="4153288"/>
                <a:ext cx="10421827" cy="82362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3200" u="sng" dirty="0" smtClean="0">
                    <a:latin typeface="+mj-lt"/>
                  </a:rPr>
                  <a:t>BNLJ Cost:</a:t>
                </a:r>
                <a:r>
                  <a:rPr lang="en-US" sz="3200" dirty="0" smtClean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  <m:r>
                      <a:rPr lang="en-US" sz="3200" b="0" i="1" smtClean="0">
                        <a:latin typeface="Cambria Math" charset="0"/>
                      </a:rPr>
                      <m:t>=</m:t>
                    </m:r>
                    <m:r>
                      <a:rPr lang="en-US" sz="3200" b="0" i="1" smtClean="0">
                        <a:latin typeface="Cambria Math" charset="0"/>
                      </a:rPr>
                      <m:t>𝑃</m:t>
                    </m:r>
                    <m:r>
                      <a:rPr lang="en-US" sz="3200" b="0" i="1" smtClean="0">
                        <a:latin typeface="Cambria Math" charset="0"/>
                      </a:rPr>
                      <m:t>(</m:t>
                    </m:r>
                    <m:r>
                      <a:rPr lang="en-US" sz="3200" b="0" i="1" smtClean="0">
                        <a:latin typeface="Cambria Math" charset="0"/>
                      </a:rPr>
                      <m:t>𝑅</m:t>
                    </m:r>
                    <m:r>
                      <a:rPr lang="en-US" sz="3200" b="0" i="1" smtClean="0">
                        <a:latin typeface="Cambria Math" charset="0"/>
                      </a:rPr>
                      <m:t>)+ </m:t>
                    </m:r>
                    <m:f>
                      <m:fPr>
                        <m:ctrlPr>
                          <a:rPr lang="en-US" sz="32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−1)</m:t>
                        </m:r>
                        <m:r>
                          <a:rPr lang="en-US" sz="3200" i="1">
                            <a:latin typeface="Cambria Math" charset="0"/>
                          </a:rPr>
                          <m:t>𝑃</m:t>
                        </m:r>
                        <m:r>
                          <a:rPr lang="en-US" sz="3200" i="1">
                            <a:latin typeface="Cambria Math" charset="0"/>
                          </a:rPr>
                          <m:t>(</m:t>
                        </m:r>
                        <m:r>
                          <a:rPr lang="en-US" sz="3200" i="1">
                            <a:latin typeface="Cambria Math" charset="0"/>
                          </a:rPr>
                          <m:t>𝑆</m:t>
                        </m:r>
                        <m:r>
                          <a:rPr lang="en-US" sz="3200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sz="3200" i="1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</m:oMath>
                </a14:m>
                <a:r>
                  <a:rPr lang="en-US" sz="3200" dirty="0" smtClean="0">
                    <a:latin typeface="+mj-lt"/>
                  </a:rPr>
                  <a:t> = P(R) + P(S)</a:t>
                </a:r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086" y="4153288"/>
                <a:ext cx="10421827" cy="82362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599585" y="5505017"/>
            <a:ext cx="6992827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Joining the pairs of buckets is linear</a:t>
            </a:r>
            <a:r>
              <a:rPr lang="en-US" sz="3200" smtClean="0">
                <a:latin typeface="+mj-lt"/>
              </a:rPr>
              <a:t>!  </a:t>
            </a:r>
          </a:p>
          <a:p>
            <a:pPr algn="ctr"/>
            <a:r>
              <a:rPr lang="en-US" sz="3200" dirty="0" smtClean="0">
                <a:latin typeface="+mj-lt"/>
              </a:rPr>
              <a:t>(As long as smaller bucket &lt;= B-1 pages)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378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9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4678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8348847" y="2592844"/>
            <a:ext cx="3365498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To perform the join, we ideally just need to explore the dark blue regions 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i="1" dirty="0" smtClean="0">
                <a:latin typeface="+mj-lt"/>
              </a:rPr>
              <a:t>= the tuples with same values of the join key A</a:t>
            </a:r>
            <a:endParaRPr lang="en-US" sz="2400" i="1" dirty="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345253" y="1843390"/>
            <a:ext cx="1452047" cy="849010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A=1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3586344" y="2606514"/>
            <a:ext cx="1452047" cy="44990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A=2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4811895" y="2946110"/>
            <a:ext cx="776106" cy="796769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A=3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5446895" y="3670010"/>
            <a:ext cx="776106" cy="56496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A=4</a:t>
            </a:r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6070600" y="4017825"/>
            <a:ext cx="776106" cy="56496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A=5</a:t>
            </a:r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6667500" y="4449625"/>
            <a:ext cx="1409700" cy="82087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A=6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565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319853" y="1793054"/>
            <a:ext cx="5820848" cy="3578284"/>
          </a:xfrm>
          <a:prstGeom prst="roundRect">
            <a:avLst>
              <a:gd name="adj" fmla="val 6019"/>
            </a:avLst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8348847" y="2592844"/>
            <a:ext cx="3365498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With a join algorithm like BNLJ that doesn’t take advantage of equijoin structure, we’d have to explore this </a:t>
            </a:r>
            <a:r>
              <a:rPr lang="en-US" sz="2400" b="1" i="1" dirty="0" smtClean="0">
                <a:latin typeface="+mj-lt"/>
              </a:rPr>
              <a:t>whole grid!</a:t>
            </a:r>
            <a:endParaRPr lang="en-US" sz="2400" i="1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724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ounded Rectangle 14"/>
          <p:cNvSpPr/>
          <p:nvPr/>
        </p:nvSpPr>
        <p:spPr>
          <a:xfrm>
            <a:off x="2345253" y="1843389"/>
            <a:ext cx="2633147" cy="1213029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h(A)=0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4811894" y="2946110"/>
            <a:ext cx="1371239" cy="1181390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h(A)=1</a:t>
            </a:r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6070600" y="4017825"/>
            <a:ext cx="2006600" cy="127807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h(A)=2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396833" y="2493812"/>
            <a:ext cx="3365498" cy="26776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With HJ, we only explore the </a:t>
            </a:r>
            <a:r>
              <a:rPr lang="en-US" sz="2800" b="1" i="1" dirty="0" smtClean="0">
                <a:latin typeface="+mj-lt"/>
              </a:rPr>
              <a:t>blue </a:t>
            </a:r>
            <a:r>
              <a:rPr lang="en-US" sz="2800" dirty="0" smtClean="0">
                <a:latin typeface="+mj-lt"/>
              </a:rPr>
              <a:t>regions</a:t>
            </a:r>
          </a:p>
          <a:p>
            <a:endParaRPr lang="en-US" sz="2800" i="1" dirty="0">
              <a:latin typeface="+mj-lt"/>
            </a:endParaRPr>
          </a:p>
          <a:p>
            <a:r>
              <a:rPr lang="en-US" sz="2800" i="1" dirty="0" smtClean="0">
                <a:latin typeface="+mj-lt"/>
              </a:rPr>
              <a:t>= the tuples with same values of </a:t>
            </a:r>
            <a:r>
              <a:rPr lang="en-US" sz="2800" b="1" i="1" dirty="0" smtClean="0">
                <a:latin typeface="+mj-lt"/>
              </a:rPr>
              <a:t>h(A)!</a:t>
            </a:r>
            <a:endParaRPr lang="en-US" sz="2800" i="1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48847" y="5568608"/>
            <a:ext cx="3365498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We </a:t>
            </a:r>
            <a:r>
              <a:rPr lang="en-US" sz="2800" smtClean="0">
                <a:latin typeface="+mj-lt"/>
              </a:rPr>
              <a:t>can apply BNLJ to each of these regions</a:t>
            </a:r>
            <a:endParaRPr lang="en-US" sz="2800" i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4852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>
            <a:off x="1540346" y="4256838"/>
            <a:ext cx="587384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H="1">
            <a:off x="2277786" y="4249876"/>
            <a:ext cx="322547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H="1">
            <a:off x="3044079" y="4249876"/>
            <a:ext cx="16537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3645845" y="4256838"/>
            <a:ext cx="164526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H="1">
            <a:off x="4576665" y="4249876"/>
            <a:ext cx="37498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H="1">
            <a:off x="5342958" y="4249876"/>
            <a:ext cx="5223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5961832" y="4249876"/>
            <a:ext cx="147419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6456838" y="4256838"/>
            <a:ext cx="418704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898694" y="4279115"/>
            <a:ext cx="8122" cy="80318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301915" y="4286077"/>
            <a:ext cx="164912" cy="80318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103138" y="971975"/>
            <a:ext cx="356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Leaf nodes also have between </a:t>
            </a:r>
            <a:r>
              <a:rPr lang="en-US" sz="2400" i="1" dirty="0"/>
              <a:t>d </a:t>
            </a:r>
            <a:r>
              <a:rPr lang="en-US" sz="2400" dirty="0"/>
              <a:t>and </a:t>
            </a:r>
            <a:r>
              <a:rPr lang="en-US" sz="2400" i="1" dirty="0"/>
              <a:t>2d </a:t>
            </a:r>
            <a:r>
              <a:rPr lang="en-US" sz="2400" dirty="0"/>
              <a:t>keys, </a:t>
            </a:r>
            <a:r>
              <a:rPr lang="en-US" sz="2400" dirty="0" smtClean="0"/>
              <a:t>and are different in that:</a:t>
            </a:r>
            <a:endParaRPr lang="en-US" sz="2400" dirty="0"/>
          </a:p>
        </p:txBody>
      </p:sp>
      <p:sp>
        <p:nvSpPr>
          <p:cNvPr id="42" name="TextBox 41"/>
          <p:cNvSpPr txBox="1"/>
          <p:nvPr/>
        </p:nvSpPr>
        <p:spPr>
          <a:xfrm>
            <a:off x="8103138" y="2492828"/>
            <a:ext cx="3704549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Their key slots contain pointers to data records</a:t>
            </a:r>
            <a:endParaRPr lang="en-US" sz="2800" dirty="0">
              <a:latin typeface="+mj-lt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6173633" y="4038046"/>
            <a:ext cx="6096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1302140" y="5089260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2068433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2834726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3601019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4367312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5133605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5899898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6666190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668610" y="5082298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63709" y="5089260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11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0" name="Rectangle 3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23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211891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ounded Rectangle 14"/>
          <p:cNvSpPr/>
          <p:nvPr/>
        </p:nvSpPr>
        <p:spPr>
          <a:xfrm>
            <a:off x="2366518" y="1830640"/>
            <a:ext cx="1386775" cy="857281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h'(</a:t>
            </a:r>
            <a:r>
              <a:rPr lang="en-US" dirty="0" smtClean="0"/>
              <a:t>A)=0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4811894" y="2946110"/>
            <a:ext cx="770199" cy="79219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h'(A)=2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418836" y="2687921"/>
            <a:ext cx="3365498" cy="31085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An alternative to applying BNLJ: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We could also hash again, and keep doing passes in memory to reduce further!</a:t>
            </a:r>
            <a:endParaRPr lang="en-US" sz="2800" i="1" dirty="0">
              <a:latin typeface="+mj-lt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3611744" y="2596184"/>
            <a:ext cx="1346283" cy="46599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h'(A)=1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5479829" y="3713022"/>
            <a:ext cx="697688" cy="516194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h'(A)=3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6072515" y="4021366"/>
            <a:ext cx="697688" cy="516194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</a:t>
            </a:r>
            <a:r>
              <a:rPr lang="en-US" smtClean="0"/>
              <a:t>A)=4</a:t>
            </a:r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6710468" y="4457301"/>
            <a:ext cx="1275020" cy="81644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h'(A)=5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60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much memory do we need for HJ?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B+1 buffer pages</a:t>
            </a:r>
          </a:p>
          <a:p>
            <a:pPr lvl="1"/>
            <a:endParaRPr lang="en-US" dirty="0"/>
          </a:p>
          <a:p>
            <a:r>
              <a:rPr lang="en-US" dirty="0" smtClean="0"/>
              <a:t>Suppose (reasonably) that we can partition into B buckets in 2 passes:</a:t>
            </a:r>
          </a:p>
          <a:p>
            <a:pPr lvl="1"/>
            <a:r>
              <a:rPr lang="en-US" dirty="0" smtClean="0"/>
              <a:t>For R, we get B buckets of size ~P(R)/B</a:t>
            </a:r>
          </a:p>
          <a:p>
            <a:pPr lvl="1"/>
            <a:r>
              <a:rPr lang="en-US" dirty="0" smtClean="0"/>
              <a:t>To join these buckets in linear time, we need these buckets to fit in B-1 pages, so we have: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89439" y="1825625"/>
            <a:ext cx="3873444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+ WLOG: Assume P(R) &lt;= P(S)</a:t>
            </a:r>
            <a:endParaRPr lang="en-US" sz="2400" i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38200" y="5313391"/>
                <a:ext cx="4777525" cy="92570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𝐵</m:t>
                      </m:r>
                      <m:r>
                        <a:rPr lang="en-US" sz="2800" b="0" i="1" smtClean="0">
                          <a:latin typeface="Cambria Math" charset="0"/>
                        </a:rPr>
                        <m:t>−1≥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𝑅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𝐵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⇒~</m:t>
                      </m:r>
                      <m:sSup>
                        <m:sSupPr>
                          <m:ctrlPr>
                            <a:rPr lang="en-US" sz="2800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𝑩</m:t>
                          </m:r>
                        </m:e>
                        <m:sup>
                          <m:r>
                            <a:rPr lang="en-US" sz="2800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𝟐</m:t>
                          </m:r>
                        </m:sup>
                      </m:sSup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𝑷</m:t>
                      </m:r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𝑹</m:t>
                      </m:r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b="1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313391"/>
                <a:ext cx="4777525" cy="92570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5885854" y="5313391"/>
            <a:ext cx="3375819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Quadratic relationship </a:t>
            </a:r>
            <a:r>
              <a:rPr lang="en-US" sz="2400" smtClean="0">
                <a:latin typeface="+mj-lt"/>
              </a:rPr>
              <a:t>between </a:t>
            </a:r>
            <a:r>
              <a:rPr lang="en-US" sz="2400" b="1" i="1" smtClean="0">
                <a:latin typeface="+mj-lt"/>
              </a:rPr>
              <a:t>smaller relation’s </a:t>
            </a:r>
            <a:r>
              <a:rPr lang="en-US" sz="2400" smtClean="0">
                <a:latin typeface="+mj-lt"/>
              </a:rPr>
              <a:t>size &amp; memory!</a:t>
            </a:r>
            <a:endParaRPr lang="en-US" sz="2400" i="1" dirty="0">
              <a:latin typeface="+mj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1802" y="5096082"/>
            <a:ext cx="1453079" cy="1417638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0" y="-22821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7023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Memory requirements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7084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 build="p"/>
          <p:bldP spid="4" grpId="0" animBg="1"/>
          <p:bldP spid="5" grpId="0" animBg="1"/>
          <p:bldP spid="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 build="p"/>
          <p:bldP spid="4" grpId="0" animBg="1"/>
          <p:bldP spid="5" grpId="0" animBg="1"/>
          <p:bldP spid="6" grpId="0" animBg="1"/>
        </p:bldLst>
      </p:timing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36300" cy="4351338"/>
          </a:xfrm>
        </p:spPr>
        <p:txBody>
          <a:bodyPr/>
          <a:lstStyle/>
          <a:p>
            <a:r>
              <a:rPr lang="en-US" i="1" dirty="0" smtClean="0"/>
              <a:t>Given enough buffer pages as on previous slide</a:t>
            </a:r>
            <a:r>
              <a:rPr lang="en-US" dirty="0" smtClean="0"/>
              <a:t>…</a:t>
            </a:r>
          </a:p>
          <a:p>
            <a:pPr lvl="1"/>
            <a:endParaRPr lang="en-US" dirty="0"/>
          </a:p>
          <a:p>
            <a:pPr lvl="1"/>
            <a:r>
              <a:rPr lang="en-US" b="1" dirty="0" smtClean="0"/>
              <a:t>Partitioning</a:t>
            </a:r>
            <a:r>
              <a:rPr lang="en-US" dirty="0" smtClean="0"/>
              <a:t> requires reading + writing each page of R,S</a:t>
            </a:r>
          </a:p>
          <a:p>
            <a:pPr lvl="2"/>
            <a:r>
              <a:rPr lang="en-US" dirty="0" smtClean="0">
                <a:sym typeface="Wingdings"/>
              </a:rPr>
              <a:t> 2(P(R)+P(S)) IOs</a:t>
            </a:r>
          </a:p>
          <a:p>
            <a:pPr lvl="2"/>
            <a:endParaRPr lang="en-US" dirty="0">
              <a:sym typeface="Wingdings"/>
            </a:endParaRPr>
          </a:p>
          <a:p>
            <a:pPr lvl="1"/>
            <a:r>
              <a:rPr lang="en-US" b="1" dirty="0" smtClean="0">
                <a:sym typeface="Wingdings"/>
              </a:rPr>
              <a:t>Matching</a:t>
            </a:r>
            <a:r>
              <a:rPr lang="en-US" dirty="0" smtClean="0">
                <a:sym typeface="Wingdings"/>
              </a:rPr>
              <a:t> (with BNLJ) requires reading each page of R,S</a:t>
            </a:r>
          </a:p>
          <a:p>
            <a:pPr lvl="2"/>
            <a:r>
              <a:rPr lang="en-US" dirty="0" smtClean="0">
                <a:sym typeface="Wingdings"/>
              </a:rPr>
              <a:t> P(R) + P(S) IOs</a:t>
            </a:r>
          </a:p>
          <a:p>
            <a:pPr lvl="2"/>
            <a:endParaRPr lang="en-US" dirty="0">
              <a:sym typeface="Wingdings"/>
            </a:endParaRPr>
          </a:p>
          <a:p>
            <a:pPr lvl="1"/>
            <a:r>
              <a:rPr lang="en-US" b="1" dirty="0" smtClean="0">
                <a:sym typeface="Wingdings"/>
              </a:rPr>
              <a:t>Writing out results</a:t>
            </a:r>
            <a:r>
              <a:rPr lang="en-US" dirty="0" smtClean="0">
                <a:sym typeface="Wingdings"/>
              </a:rPr>
              <a:t> could be as bad as P(R)*P(S)… but probably closer to P(R)+P(S)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599586" y="5592188"/>
            <a:ext cx="699282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HJ takes </a:t>
            </a:r>
            <a:r>
              <a:rPr lang="en-US" sz="3200" b="1" dirty="0" smtClean="0">
                <a:latin typeface="+mj-lt"/>
              </a:rPr>
              <a:t>~3(P(R)+P(S)) + </a:t>
            </a:r>
            <a:r>
              <a:rPr lang="en-US" sz="3200" b="1" i="1" dirty="0" smtClean="0">
                <a:latin typeface="+mj-lt"/>
              </a:rPr>
              <a:t>OUT</a:t>
            </a:r>
            <a:r>
              <a:rPr lang="en-US" sz="3200" dirty="0" smtClean="0">
                <a:latin typeface="+mj-lt"/>
              </a:rPr>
              <a:t> IOs!</a:t>
            </a:r>
            <a:endParaRPr lang="en-US" sz="3200" i="1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821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37023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Memory requirements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848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999436"/>
            <a:ext cx="8229600" cy="1143000"/>
          </a:xfrm>
        </p:spPr>
        <p:txBody>
          <a:bodyPr/>
          <a:lstStyle/>
          <a:p>
            <a:r>
              <a:rPr lang="en-US" dirty="0" smtClean="0"/>
              <a:t>3. The Cage Match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3  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148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47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Sort-Merge </a:t>
            </a:r>
            <a:r>
              <a:rPr lang="en-US" dirty="0" err="1" smtClean="0"/>
              <a:t>v</a:t>
            </a:r>
            <a:r>
              <a:rPr lang="en-US" dirty="0" smtClean="0"/>
              <a:t>. Hash Join</a:t>
            </a:r>
            <a:endParaRPr lang="en-US" dirty="0"/>
          </a:p>
        </p:txBody>
      </p:sp>
      <p:sp>
        <p:nvSpPr>
          <p:cNvPr id="317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524000" y="1828800"/>
            <a:ext cx="9067800" cy="3492500"/>
          </a:xfrm>
          <a:noFill/>
          <a:ln/>
        </p:spPr>
        <p:txBody>
          <a:bodyPr>
            <a:normAutofit fontScale="92500" lnSpcReduction="10000"/>
          </a:bodyPr>
          <a:lstStyle/>
          <a:p>
            <a:r>
              <a:rPr lang="en-US" b="1" i="1" dirty="0" smtClean="0"/>
              <a:t>Given enough memory</a:t>
            </a:r>
            <a:r>
              <a:rPr lang="en-US" dirty="0" smtClean="0"/>
              <a:t>, both SMJ and HJ have performance:</a:t>
            </a:r>
          </a:p>
          <a:p>
            <a:endParaRPr lang="en-US" b="1" i="1" dirty="0"/>
          </a:p>
          <a:p>
            <a:endParaRPr lang="en-US" b="1" i="1" dirty="0" smtClean="0"/>
          </a:p>
          <a:p>
            <a:r>
              <a:rPr lang="en-US" b="1" i="1" dirty="0" smtClean="0"/>
              <a:t>“Enough” memory =</a:t>
            </a:r>
          </a:p>
          <a:p>
            <a:pPr lvl="1"/>
            <a:endParaRPr lang="en-US" sz="3200" dirty="0" smtClean="0"/>
          </a:p>
          <a:p>
            <a:pPr lvl="1"/>
            <a:r>
              <a:rPr lang="en-US" sz="3200" dirty="0" smtClean="0"/>
              <a:t>SMJ: B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 &gt; max{P(R), P(S)}</a:t>
            </a:r>
          </a:p>
          <a:p>
            <a:pPr lvl="1"/>
            <a:endParaRPr lang="en-US" sz="3200" dirty="0" smtClean="0"/>
          </a:p>
          <a:p>
            <a:pPr lvl="1"/>
            <a:r>
              <a:rPr lang="en-US" sz="3200" dirty="0" smtClean="0"/>
              <a:t>HJ: B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 &gt; min{P(R), P(S)}</a:t>
            </a:r>
          </a:p>
          <a:p>
            <a:pPr lvl="1">
              <a:buSzPct val="75000"/>
            </a:pPr>
            <a:endParaRPr lang="en-US" dirty="0" smtClean="0"/>
          </a:p>
          <a:p>
            <a:pPr lvl="1">
              <a:buSzPct val="75000"/>
            </a:pPr>
            <a:endParaRPr lang="en-US" dirty="0" smtClean="0"/>
          </a:p>
          <a:p>
            <a:pPr lvl="1">
              <a:buSzPct val="75000"/>
              <a:buNone/>
            </a:pP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9022" y="1828800"/>
            <a:ext cx="1453079" cy="14176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919" y="1828800"/>
            <a:ext cx="1168562" cy="1828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52600" y="5725180"/>
            <a:ext cx="861060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lvl="1" algn="ctr"/>
            <a:r>
              <a:rPr lang="en-US" sz="2800" dirty="0">
                <a:latin typeface="+mj-lt"/>
              </a:rPr>
              <a:t>Hash Join superior if relation sizes </a:t>
            </a:r>
            <a:r>
              <a:rPr lang="en-US" sz="2800" b="1" i="1" dirty="0">
                <a:latin typeface="+mj-lt"/>
              </a:rPr>
              <a:t>differ greatly</a:t>
            </a:r>
            <a:r>
              <a:rPr lang="en-US" sz="2800" dirty="0">
                <a:latin typeface="+mj-lt"/>
              </a:rPr>
              <a:t>.  Why?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327474" y="2450812"/>
            <a:ext cx="3537051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b="1" smtClean="0">
                <a:latin typeface="+mj-lt"/>
              </a:rPr>
              <a:t>~3(P(R)+P(S)) + </a:t>
            </a:r>
            <a:r>
              <a:rPr lang="en-US" sz="3200" b="1" i="1" smtClean="0">
                <a:latin typeface="+mj-lt"/>
              </a:rPr>
              <a:t>OUT</a:t>
            </a:r>
            <a:endParaRPr lang="en-US" sz="3200" i="1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3  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6295807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9" grpId="0" uiExpand="1" build="p" bldLvl="2" autoUpdateAnimBg="0"/>
      <p:bldP spid="9" grpId="0" animBg="1"/>
      <p:bldP spid="13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Further Comparisons of Hash and Sort Joins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600201"/>
            <a:ext cx="7465494" cy="4525963"/>
          </a:xfrm>
        </p:spPr>
        <p:txBody>
          <a:bodyPr/>
          <a:lstStyle/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r>
              <a:rPr lang="en-US" dirty="0" smtClean="0"/>
              <a:t>Hash Joins are highly parallelizable.</a:t>
            </a:r>
          </a:p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r>
              <a:rPr lang="en-US" dirty="0" smtClean="0"/>
              <a:t>Sort-Merge less sensitive to data skew</a:t>
            </a:r>
            <a:r>
              <a:rPr lang="en-US" dirty="0"/>
              <a:t> </a:t>
            </a:r>
            <a:r>
              <a:rPr lang="en-US" dirty="0" smtClean="0"/>
              <a:t>and result is sorted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3694" y="1904821"/>
            <a:ext cx="1843735" cy="17987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6186" y="4297363"/>
            <a:ext cx="1168562" cy="18288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3  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351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Saw IO-aware join algorithms</a:t>
            </a:r>
          </a:p>
          <a:p>
            <a:pPr lvl="1"/>
            <a:r>
              <a:rPr lang="en-US" dirty="0" smtClean="0"/>
              <a:t>Massive difference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Memory sizes key in hash versus sort join</a:t>
            </a:r>
          </a:p>
          <a:p>
            <a:pPr lvl="1"/>
            <a:r>
              <a:rPr lang="en-US" dirty="0" smtClean="0"/>
              <a:t>Hash Join = Little dog (depends on smaller relation)</a:t>
            </a:r>
          </a:p>
          <a:p>
            <a:pPr lvl="1"/>
            <a:endParaRPr lang="en-US" dirty="0"/>
          </a:p>
          <a:p>
            <a:r>
              <a:rPr lang="en-US" dirty="0" smtClean="0"/>
              <a:t>Skew is also a major factor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3  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457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>
            <a:off x="1540346" y="4256838"/>
            <a:ext cx="587384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1302140" y="5089260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21</a:t>
            </a:r>
            <a:endParaRPr lang="en-US" dirty="0"/>
          </a:p>
        </p:txBody>
      </p:sp>
      <p:cxnSp>
        <p:nvCxnSpPr>
          <p:cNvPr id="72" name="Straight Arrow Connector 71"/>
          <p:cNvCxnSpPr/>
          <p:nvPr/>
        </p:nvCxnSpPr>
        <p:spPr>
          <a:xfrm flipH="1">
            <a:off x="2277786" y="4249876"/>
            <a:ext cx="322547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2068433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cxnSp>
        <p:nvCxnSpPr>
          <p:cNvPr id="74" name="Straight Arrow Connector 73"/>
          <p:cNvCxnSpPr/>
          <p:nvPr/>
        </p:nvCxnSpPr>
        <p:spPr>
          <a:xfrm flipH="1">
            <a:off x="3044079" y="4249876"/>
            <a:ext cx="16537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834726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3645845" y="4256838"/>
            <a:ext cx="164526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3601019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cxnSp>
        <p:nvCxnSpPr>
          <p:cNvPr id="78" name="Straight Arrow Connector 77"/>
          <p:cNvCxnSpPr/>
          <p:nvPr/>
        </p:nvCxnSpPr>
        <p:spPr>
          <a:xfrm flipH="1">
            <a:off x="4576665" y="4249876"/>
            <a:ext cx="37498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4367312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cxnSp>
        <p:nvCxnSpPr>
          <p:cNvPr id="80" name="Straight Arrow Connector 79"/>
          <p:cNvCxnSpPr/>
          <p:nvPr/>
        </p:nvCxnSpPr>
        <p:spPr>
          <a:xfrm flipH="1">
            <a:off x="5342958" y="4249876"/>
            <a:ext cx="5223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5133605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cxnSp>
        <p:nvCxnSpPr>
          <p:cNvPr id="82" name="Straight Arrow Connector 81"/>
          <p:cNvCxnSpPr/>
          <p:nvPr/>
        </p:nvCxnSpPr>
        <p:spPr>
          <a:xfrm>
            <a:off x="5961832" y="4249876"/>
            <a:ext cx="147419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5899898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cxnSp>
        <p:nvCxnSpPr>
          <p:cNvPr id="84" name="Straight Arrow Connector 83"/>
          <p:cNvCxnSpPr/>
          <p:nvPr/>
        </p:nvCxnSpPr>
        <p:spPr>
          <a:xfrm>
            <a:off x="6456838" y="4256838"/>
            <a:ext cx="418704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6666190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cxnSp>
        <p:nvCxnSpPr>
          <p:cNvPr id="86" name="Straight Arrow Connector 85"/>
          <p:cNvCxnSpPr>
            <a:endCxn id="87" idx="0"/>
          </p:cNvCxnSpPr>
          <p:nvPr/>
        </p:nvCxnSpPr>
        <p:spPr>
          <a:xfrm>
            <a:off x="898694" y="4279115"/>
            <a:ext cx="8122" cy="80318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668610" y="5082298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15</a:t>
            </a:r>
            <a:endParaRPr lang="en-US" dirty="0"/>
          </a:p>
        </p:txBody>
      </p:sp>
      <p:cxnSp>
        <p:nvCxnSpPr>
          <p:cNvPr id="89" name="Straight Arrow Connector 88"/>
          <p:cNvCxnSpPr/>
          <p:nvPr/>
        </p:nvCxnSpPr>
        <p:spPr>
          <a:xfrm flipH="1">
            <a:off x="301915" y="4286077"/>
            <a:ext cx="164912" cy="80318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63709" y="5089260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8103138" y="971975"/>
            <a:ext cx="356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Leaf nodes also have between </a:t>
            </a:r>
            <a:r>
              <a:rPr lang="en-US" sz="2400" i="1" dirty="0"/>
              <a:t>d </a:t>
            </a:r>
            <a:r>
              <a:rPr lang="en-US" sz="2400" dirty="0"/>
              <a:t>and </a:t>
            </a:r>
            <a:r>
              <a:rPr lang="en-US" sz="2400" i="1" dirty="0"/>
              <a:t>2d </a:t>
            </a:r>
            <a:r>
              <a:rPr lang="en-US" sz="2400" dirty="0"/>
              <a:t>keys, </a:t>
            </a:r>
            <a:r>
              <a:rPr lang="en-US" sz="2400" dirty="0" smtClean="0"/>
              <a:t>and are different in that:</a:t>
            </a:r>
            <a:endParaRPr lang="en-US" sz="2400" dirty="0"/>
          </a:p>
        </p:txBody>
      </p:sp>
      <p:sp>
        <p:nvSpPr>
          <p:cNvPr id="42" name="TextBox 41"/>
          <p:cNvSpPr txBox="1"/>
          <p:nvPr/>
        </p:nvSpPr>
        <p:spPr>
          <a:xfrm>
            <a:off x="8103138" y="2492828"/>
            <a:ext cx="3704549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Their key slots contain pointers to data records</a:t>
            </a:r>
            <a:endParaRPr lang="en-US" sz="2800" dirty="0">
              <a:latin typeface="+mj-lt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3986021" y="4038046"/>
            <a:ext cx="995504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4071258" y="4245430"/>
            <a:ext cx="838200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1279022" y="4245429"/>
            <a:ext cx="754906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0" y="4245428"/>
            <a:ext cx="462301" cy="0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103138" y="3739619"/>
            <a:ext cx="3704549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They contain a pointer to the next leaf node as well, </a:t>
            </a:r>
            <a:r>
              <a:rPr lang="en-US" sz="2800" b="1" i="1" dirty="0" smtClean="0">
                <a:latin typeface="+mj-lt"/>
              </a:rPr>
              <a:t>for faster sequential traversal</a:t>
            </a:r>
            <a:endParaRPr lang="en-US" sz="2800" dirty="0">
              <a:latin typeface="+mj-lt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8" name="Rectangle 4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263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8071718" y="1543520"/>
            <a:ext cx="3704549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that the pointers at the leaf level will be to the actual data records (rows).  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i="1" dirty="0" smtClean="0">
                <a:latin typeface="+mj-lt"/>
              </a:rPr>
              <a:t>We might truncate these for simpler display (as before)…</a:t>
            </a:r>
            <a:endParaRPr lang="en-US" sz="2400" i="1" dirty="0">
              <a:latin typeface="+mj-lt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4071258" y="4245430"/>
            <a:ext cx="838200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1279022" y="4245429"/>
            <a:ext cx="754906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0" y="4245428"/>
            <a:ext cx="462301" cy="0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53" idx="0"/>
          </p:cNvCxnSpPr>
          <p:nvPr/>
        </p:nvCxnSpPr>
        <p:spPr>
          <a:xfrm flipH="1">
            <a:off x="1803365" y="4288192"/>
            <a:ext cx="306469" cy="12785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279022" y="5566712"/>
            <a:ext cx="1048685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John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21</a:t>
            </a:r>
          </a:p>
        </p:txBody>
      </p:sp>
      <p:cxnSp>
        <p:nvCxnSpPr>
          <p:cNvPr id="55" name="Straight Arrow Connector 54"/>
          <p:cNvCxnSpPr>
            <a:endCxn id="61" idx="0"/>
          </p:cNvCxnSpPr>
          <p:nvPr/>
        </p:nvCxnSpPr>
        <p:spPr>
          <a:xfrm>
            <a:off x="919365" y="4252392"/>
            <a:ext cx="127279" cy="64851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62" idx="0"/>
          </p:cNvCxnSpPr>
          <p:nvPr/>
        </p:nvCxnSpPr>
        <p:spPr>
          <a:xfrm>
            <a:off x="3072349" y="4270449"/>
            <a:ext cx="202507" cy="12962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endCxn id="63" idx="0"/>
          </p:cNvCxnSpPr>
          <p:nvPr/>
        </p:nvCxnSpPr>
        <p:spPr>
          <a:xfrm>
            <a:off x="3664714" y="4330954"/>
            <a:ext cx="411888" cy="56732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64" idx="0"/>
          </p:cNvCxnSpPr>
          <p:nvPr/>
        </p:nvCxnSpPr>
        <p:spPr>
          <a:xfrm>
            <a:off x="5375642" y="4245430"/>
            <a:ext cx="137182" cy="65284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5942282" y="4245430"/>
            <a:ext cx="840247" cy="105967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6437288" y="4252392"/>
            <a:ext cx="1508001" cy="105271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538011" y="4900910"/>
            <a:ext cx="1017266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Jake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15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777764" y="5566712"/>
            <a:ext cx="994183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Bob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27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556267" y="4898275"/>
            <a:ext cx="1040670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Sally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28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026152" y="4898275"/>
            <a:ext cx="973343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Sue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33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246998" y="5305102"/>
            <a:ext cx="995785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Jess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35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7409758" y="5305102"/>
            <a:ext cx="907621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Alf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37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58463" y="5566712"/>
            <a:ext cx="949299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Joe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11</a:t>
            </a:r>
          </a:p>
        </p:txBody>
      </p:sp>
      <p:cxnSp>
        <p:nvCxnSpPr>
          <p:cNvPr id="68" name="Straight Arrow Connector 67"/>
          <p:cNvCxnSpPr>
            <a:endCxn id="67" idx="0"/>
          </p:cNvCxnSpPr>
          <p:nvPr/>
        </p:nvCxnSpPr>
        <p:spPr>
          <a:xfrm>
            <a:off x="479842" y="4252392"/>
            <a:ext cx="53271" cy="13143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901644" y="4900910"/>
            <a:ext cx="1035861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Bess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22</a:t>
            </a:r>
          </a:p>
        </p:txBody>
      </p:sp>
      <p:cxnSp>
        <p:nvCxnSpPr>
          <p:cNvPr id="88" name="Straight Arrow Connector 87"/>
          <p:cNvCxnSpPr>
            <a:endCxn id="69" idx="0"/>
          </p:cNvCxnSpPr>
          <p:nvPr/>
        </p:nvCxnSpPr>
        <p:spPr>
          <a:xfrm flipH="1">
            <a:off x="2419575" y="4270449"/>
            <a:ext cx="105735" cy="630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>
            <a:off x="4324802" y="5566712"/>
            <a:ext cx="917239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Sal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30</a:t>
            </a:r>
          </a:p>
        </p:txBody>
      </p:sp>
      <p:cxnSp>
        <p:nvCxnSpPr>
          <p:cNvPr id="92" name="Straight Arrow Connector 91"/>
          <p:cNvCxnSpPr>
            <a:endCxn id="91" idx="0"/>
          </p:cNvCxnSpPr>
          <p:nvPr/>
        </p:nvCxnSpPr>
        <p:spPr>
          <a:xfrm flipH="1">
            <a:off x="4783422" y="4270449"/>
            <a:ext cx="142251" cy="12962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0" name="Group 3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7" name="Rectangle 4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354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2539" y="2943193"/>
            <a:ext cx="8229600" cy="1143000"/>
          </a:xfrm>
        </p:spPr>
        <p:txBody>
          <a:bodyPr/>
          <a:lstStyle/>
          <a:p>
            <a:r>
              <a:rPr lang="en-US" dirty="0" smtClean="0"/>
              <a:t>Some finer points of B+ Trees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819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Searching a B+ Tree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825625"/>
            <a:ext cx="6477000" cy="435133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For exact </a:t>
            </a:r>
            <a:r>
              <a:rPr lang="en-US" sz="3200" dirty="0"/>
              <a:t>key values:</a:t>
            </a:r>
          </a:p>
          <a:p>
            <a:pPr lvl="1"/>
            <a:r>
              <a:rPr lang="en-US" sz="3200" dirty="0"/>
              <a:t>Start at the root</a:t>
            </a:r>
          </a:p>
          <a:p>
            <a:pPr lvl="1"/>
            <a:r>
              <a:rPr lang="en-US" sz="3200" dirty="0"/>
              <a:t>Proceed down, to the leaf</a:t>
            </a:r>
          </a:p>
          <a:p>
            <a:pPr lvl="1"/>
            <a:endParaRPr lang="en-US" sz="3200" dirty="0"/>
          </a:p>
          <a:p>
            <a:r>
              <a:rPr lang="en-US" sz="3200" dirty="0" smtClean="0"/>
              <a:t>For range </a:t>
            </a:r>
            <a:r>
              <a:rPr lang="en-US" sz="3200" dirty="0"/>
              <a:t>queries:</a:t>
            </a:r>
          </a:p>
          <a:p>
            <a:pPr lvl="1"/>
            <a:r>
              <a:rPr lang="en-US" sz="3200" dirty="0"/>
              <a:t>As above</a:t>
            </a:r>
          </a:p>
          <a:p>
            <a:pPr lvl="1"/>
            <a:r>
              <a:rPr lang="en-US" sz="3200" i="1" dirty="0"/>
              <a:t>Then sequential traversal</a:t>
            </a:r>
          </a:p>
        </p:txBody>
      </p:sp>
      <p:sp>
        <p:nvSpPr>
          <p:cNvPr id="81924" name="Text Box 4"/>
          <p:cNvSpPr txBox="1">
            <a:spLocks noChangeArrowheads="1"/>
          </p:cNvSpPr>
          <p:nvPr/>
        </p:nvSpPr>
        <p:spPr bwMode="auto">
          <a:xfrm>
            <a:off x="7706648" y="1770546"/>
            <a:ext cx="3647152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name</a:t>
            </a: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 people</a:t>
            </a:r>
            <a:endParaRPr lang="en-US" sz="30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age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= 25</a:t>
            </a:r>
          </a:p>
        </p:txBody>
      </p:sp>
      <p:sp>
        <p:nvSpPr>
          <p:cNvPr id="81925" name="Text Box 5"/>
          <p:cNvSpPr txBox="1">
            <a:spLocks noChangeArrowheads="1"/>
          </p:cNvSpPr>
          <p:nvPr/>
        </p:nvSpPr>
        <p:spPr bwMode="auto">
          <a:xfrm>
            <a:off x="7706648" y="3773310"/>
            <a:ext cx="3877985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name</a:t>
            </a: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 people</a:t>
            </a:r>
            <a:endParaRPr lang="en-US" sz="30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20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&lt;= age</a:t>
            </a:r>
          </a:p>
          <a:p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AND 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age &lt;= 30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336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23" grpId="0" build="p"/>
      <p:bldP spid="81924" grpId="0" animBg="1"/>
      <p:bldP spid="819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Tree </a:t>
            </a:r>
            <a:r>
              <a:rPr lang="en-US" dirty="0" smtClean="0"/>
              <a:t>Exact Search Animation</a:t>
            </a:r>
            <a:endParaRPr lang="en-US" dirty="0"/>
          </a:p>
        </p:txBody>
      </p:sp>
      <p:graphicFrame>
        <p:nvGraphicFramePr>
          <p:cNvPr id="77827" name="Group 3"/>
          <p:cNvGraphicFramePr>
            <a:graphicFrameLocks noGrp="1"/>
          </p:cNvGraphicFramePr>
          <p:nvPr>
            <p:extLst/>
          </p:nvPr>
        </p:nvGraphicFramePr>
        <p:xfrm>
          <a:off x="6096000" y="22590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49" name="Group 25"/>
          <p:cNvGraphicFramePr>
            <a:graphicFrameLocks noGrp="1"/>
          </p:cNvGraphicFramePr>
          <p:nvPr>
            <p:extLst/>
          </p:nvPr>
        </p:nvGraphicFramePr>
        <p:xfrm>
          <a:off x="4267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71" name="Group 47"/>
          <p:cNvGraphicFramePr>
            <a:graphicFrameLocks noGrp="1"/>
          </p:cNvGraphicFramePr>
          <p:nvPr>
            <p:extLst/>
          </p:nvPr>
        </p:nvGraphicFramePr>
        <p:xfrm>
          <a:off x="7696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93" name="Group 69"/>
          <p:cNvGraphicFramePr>
            <a:graphicFrameLocks noGrp="1"/>
          </p:cNvGraphicFramePr>
          <p:nvPr>
            <p:extLst/>
          </p:nvPr>
        </p:nvGraphicFramePr>
        <p:xfrm>
          <a:off x="3352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15" name="Group 91"/>
          <p:cNvGraphicFramePr>
            <a:graphicFrameLocks noGrp="1"/>
          </p:cNvGraphicFramePr>
          <p:nvPr>
            <p:extLst/>
          </p:nvPr>
        </p:nvGraphicFramePr>
        <p:xfrm>
          <a:off x="51816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37" name="Group 113"/>
          <p:cNvGraphicFramePr>
            <a:graphicFrameLocks noGrp="1"/>
          </p:cNvGraphicFramePr>
          <p:nvPr>
            <p:extLst/>
          </p:nvPr>
        </p:nvGraphicFramePr>
        <p:xfrm>
          <a:off x="69342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59" name="Group 135"/>
          <p:cNvGraphicFramePr>
            <a:graphicFrameLocks noGrp="1"/>
          </p:cNvGraphicFramePr>
          <p:nvPr>
            <p:extLst/>
          </p:nvPr>
        </p:nvGraphicFramePr>
        <p:xfrm>
          <a:off x="8686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90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7981" name="Line 157"/>
          <p:cNvSpPr>
            <a:spLocks noChangeShapeType="1"/>
          </p:cNvSpPr>
          <p:nvPr/>
        </p:nvSpPr>
        <p:spPr bwMode="auto">
          <a:xfrm flipH="1">
            <a:off x="4267200" y="2792413"/>
            <a:ext cx="19812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2" name="Line 158"/>
          <p:cNvSpPr>
            <a:spLocks noChangeShapeType="1"/>
          </p:cNvSpPr>
          <p:nvPr/>
        </p:nvSpPr>
        <p:spPr bwMode="auto">
          <a:xfrm>
            <a:off x="6629400" y="2792413"/>
            <a:ext cx="10668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3" name="Line 159"/>
          <p:cNvSpPr>
            <a:spLocks noChangeShapeType="1"/>
          </p:cNvSpPr>
          <p:nvPr/>
        </p:nvSpPr>
        <p:spPr bwMode="auto">
          <a:xfrm flipH="1">
            <a:off x="3352800" y="3706813"/>
            <a:ext cx="10668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4" name="Line 160"/>
          <p:cNvSpPr>
            <a:spLocks noChangeShapeType="1"/>
          </p:cNvSpPr>
          <p:nvPr/>
        </p:nvSpPr>
        <p:spPr bwMode="auto">
          <a:xfrm>
            <a:off x="4800600" y="3706813"/>
            <a:ext cx="3810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5" name="Line 161"/>
          <p:cNvSpPr>
            <a:spLocks noChangeShapeType="1"/>
          </p:cNvSpPr>
          <p:nvPr/>
        </p:nvSpPr>
        <p:spPr bwMode="auto">
          <a:xfrm>
            <a:off x="5257800" y="3706813"/>
            <a:ext cx="16764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6" name="Line 162"/>
          <p:cNvSpPr>
            <a:spLocks noChangeShapeType="1"/>
          </p:cNvSpPr>
          <p:nvPr/>
        </p:nvSpPr>
        <p:spPr bwMode="auto">
          <a:xfrm>
            <a:off x="7848600" y="3706813"/>
            <a:ext cx="8382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0" name="Line 166"/>
          <p:cNvSpPr>
            <a:spLocks noChangeShapeType="1"/>
          </p:cNvSpPr>
          <p:nvPr/>
        </p:nvSpPr>
        <p:spPr bwMode="auto">
          <a:xfrm>
            <a:off x="4876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1" name="Line 167"/>
          <p:cNvSpPr>
            <a:spLocks noChangeShapeType="1"/>
          </p:cNvSpPr>
          <p:nvPr/>
        </p:nvSpPr>
        <p:spPr bwMode="auto">
          <a:xfrm>
            <a:off x="66294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2" name="Line 168"/>
          <p:cNvSpPr>
            <a:spLocks noChangeShapeType="1"/>
          </p:cNvSpPr>
          <p:nvPr/>
        </p:nvSpPr>
        <p:spPr bwMode="auto">
          <a:xfrm>
            <a:off x="8458200" y="5154613"/>
            <a:ext cx="228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3" name="Rectangle 169"/>
          <p:cNvSpPr>
            <a:spLocks noChangeArrowheads="1"/>
          </p:cNvSpPr>
          <p:nvPr/>
        </p:nvSpPr>
        <p:spPr bwMode="auto">
          <a:xfrm>
            <a:off x="3202527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10</a:t>
            </a:r>
            <a:endParaRPr lang="en-US" sz="1400" dirty="0"/>
          </a:p>
        </p:txBody>
      </p:sp>
      <p:sp>
        <p:nvSpPr>
          <p:cNvPr id="77994" name="Rectangle 170"/>
          <p:cNvSpPr>
            <a:spLocks noChangeArrowheads="1"/>
          </p:cNvSpPr>
          <p:nvPr/>
        </p:nvSpPr>
        <p:spPr bwMode="auto">
          <a:xfrm>
            <a:off x="38882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12</a:t>
            </a:r>
            <a:endParaRPr lang="en-US" sz="1400" dirty="0"/>
          </a:p>
        </p:txBody>
      </p:sp>
      <p:sp>
        <p:nvSpPr>
          <p:cNvPr id="77995" name="Rectangle 171"/>
          <p:cNvSpPr>
            <a:spLocks noChangeArrowheads="1"/>
          </p:cNvSpPr>
          <p:nvPr/>
        </p:nvSpPr>
        <p:spPr bwMode="auto">
          <a:xfrm>
            <a:off x="44216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15</a:t>
            </a:r>
            <a:endParaRPr lang="en-US" sz="1400" dirty="0"/>
          </a:p>
        </p:txBody>
      </p:sp>
      <p:sp>
        <p:nvSpPr>
          <p:cNvPr id="77996" name="Rectangle 172"/>
          <p:cNvSpPr>
            <a:spLocks noChangeArrowheads="1"/>
          </p:cNvSpPr>
          <p:nvPr/>
        </p:nvSpPr>
        <p:spPr bwMode="auto">
          <a:xfrm>
            <a:off x="50312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20</a:t>
            </a:r>
            <a:endParaRPr lang="en-US" sz="1400" dirty="0"/>
          </a:p>
        </p:txBody>
      </p:sp>
      <p:sp>
        <p:nvSpPr>
          <p:cNvPr id="77997" name="Rectangle 173"/>
          <p:cNvSpPr>
            <a:spLocks noChangeArrowheads="1"/>
          </p:cNvSpPr>
          <p:nvPr/>
        </p:nvSpPr>
        <p:spPr bwMode="auto">
          <a:xfrm>
            <a:off x="5640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28</a:t>
            </a:r>
            <a:endParaRPr lang="en-US" sz="1400" dirty="0"/>
          </a:p>
        </p:txBody>
      </p:sp>
      <p:sp>
        <p:nvSpPr>
          <p:cNvPr id="77998" name="Rectangle 174"/>
          <p:cNvSpPr>
            <a:spLocks noChangeArrowheads="1"/>
          </p:cNvSpPr>
          <p:nvPr/>
        </p:nvSpPr>
        <p:spPr bwMode="auto">
          <a:xfrm>
            <a:off x="60980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30</a:t>
            </a:r>
            <a:endParaRPr lang="en-US" sz="1400" dirty="0"/>
          </a:p>
        </p:txBody>
      </p:sp>
      <p:sp>
        <p:nvSpPr>
          <p:cNvPr id="77999" name="Rectangle 175"/>
          <p:cNvSpPr>
            <a:spLocks noChangeArrowheads="1"/>
          </p:cNvSpPr>
          <p:nvPr/>
        </p:nvSpPr>
        <p:spPr bwMode="auto">
          <a:xfrm>
            <a:off x="6631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40</a:t>
            </a:r>
            <a:endParaRPr lang="en-US" sz="1400" dirty="0"/>
          </a:p>
        </p:txBody>
      </p:sp>
      <p:sp>
        <p:nvSpPr>
          <p:cNvPr id="78000" name="Rectangle 176"/>
          <p:cNvSpPr>
            <a:spLocks noChangeArrowheads="1"/>
          </p:cNvSpPr>
          <p:nvPr/>
        </p:nvSpPr>
        <p:spPr bwMode="auto">
          <a:xfrm>
            <a:off x="70886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60</a:t>
            </a:r>
            <a:endParaRPr lang="en-US" sz="1400" dirty="0"/>
          </a:p>
        </p:txBody>
      </p:sp>
      <p:sp>
        <p:nvSpPr>
          <p:cNvPr id="78001" name="Rectangle 177"/>
          <p:cNvSpPr>
            <a:spLocks noChangeArrowheads="1"/>
          </p:cNvSpPr>
          <p:nvPr/>
        </p:nvSpPr>
        <p:spPr bwMode="auto">
          <a:xfrm>
            <a:off x="7545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63</a:t>
            </a:r>
            <a:endParaRPr lang="en-US" sz="1400" dirty="0"/>
          </a:p>
        </p:txBody>
      </p:sp>
      <p:sp>
        <p:nvSpPr>
          <p:cNvPr id="78002" name="Rectangle 178"/>
          <p:cNvSpPr>
            <a:spLocks noChangeArrowheads="1"/>
          </p:cNvSpPr>
          <p:nvPr/>
        </p:nvSpPr>
        <p:spPr bwMode="auto">
          <a:xfrm>
            <a:off x="80030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80</a:t>
            </a:r>
            <a:endParaRPr lang="en-US" sz="1400" dirty="0"/>
          </a:p>
        </p:txBody>
      </p:sp>
      <p:sp>
        <p:nvSpPr>
          <p:cNvPr id="78003" name="Rectangle 179"/>
          <p:cNvSpPr>
            <a:spLocks noChangeArrowheads="1"/>
          </p:cNvSpPr>
          <p:nvPr/>
        </p:nvSpPr>
        <p:spPr bwMode="auto">
          <a:xfrm>
            <a:off x="8536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84</a:t>
            </a:r>
            <a:endParaRPr lang="en-US" sz="1400" dirty="0"/>
          </a:p>
        </p:txBody>
      </p:sp>
      <p:sp>
        <p:nvSpPr>
          <p:cNvPr id="78004" name="Rectangle 180"/>
          <p:cNvSpPr>
            <a:spLocks noChangeArrowheads="1"/>
          </p:cNvSpPr>
          <p:nvPr/>
        </p:nvSpPr>
        <p:spPr bwMode="auto">
          <a:xfrm>
            <a:off x="9069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89</a:t>
            </a:r>
            <a:endParaRPr lang="en-US" sz="1400" dirty="0"/>
          </a:p>
        </p:txBody>
      </p:sp>
      <p:sp>
        <p:nvSpPr>
          <p:cNvPr id="78005" name="Line 181"/>
          <p:cNvSpPr>
            <a:spLocks noChangeShapeType="1"/>
          </p:cNvSpPr>
          <p:nvPr/>
        </p:nvSpPr>
        <p:spPr bwMode="auto">
          <a:xfrm flipH="1">
            <a:off x="33528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6" name="Line 182"/>
          <p:cNvSpPr>
            <a:spLocks noChangeShapeType="1"/>
          </p:cNvSpPr>
          <p:nvPr/>
        </p:nvSpPr>
        <p:spPr bwMode="auto">
          <a:xfrm>
            <a:off x="3810000" y="5154613"/>
            <a:ext cx="76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7" name="Line 183"/>
          <p:cNvSpPr>
            <a:spLocks noChangeShapeType="1"/>
          </p:cNvSpPr>
          <p:nvPr/>
        </p:nvSpPr>
        <p:spPr bwMode="auto">
          <a:xfrm>
            <a:off x="4191000" y="5154613"/>
            <a:ext cx="228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8" name="Line 184"/>
          <p:cNvSpPr>
            <a:spLocks noChangeShapeType="1"/>
          </p:cNvSpPr>
          <p:nvPr/>
        </p:nvSpPr>
        <p:spPr bwMode="auto">
          <a:xfrm flipH="1">
            <a:off x="50292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9" name="Line 185"/>
          <p:cNvSpPr>
            <a:spLocks noChangeShapeType="1"/>
          </p:cNvSpPr>
          <p:nvPr/>
        </p:nvSpPr>
        <p:spPr bwMode="auto">
          <a:xfrm>
            <a:off x="5638799" y="5154613"/>
            <a:ext cx="152399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0" name="Line 186"/>
          <p:cNvSpPr>
            <a:spLocks noChangeShapeType="1"/>
          </p:cNvSpPr>
          <p:nvPr/>
        </p:nvSpPr>
        <p:spPr bwMode="auto">
          <a:xfrm>
            <a:off x="59436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1" name="Line 187"/>
          <p:cNvSpPr>
            <a:spLocks noChangeShapeType="1"/>
          </p:cNvSpPr>
          <p:nvPr/>
        </p:nvSpPr>
        <p:spPr bwMode="auto">
          <a:xfrm>
            <a:off x="63246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2" name="Line 188"/>
          <p:cNvSpPr>
            <a:spLocks noChangeShapeType="1"/>
          </p:cNvSpPr>
          <p:nvPr/>
        </p:nvSpPr>
        <p:spPr bwMode="auto">
          <a:xfrm>
            <a:off x="7086600" y="5154613"/>
            <a:ext cx="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3" name="Line 189"/>
          <p:cNvSpPr>
            <a:spLocks noChangeShapeType="1"/>
          </p:cNvSpPr>
          <p:nvPr/>
        </p:nvSpPr>
        <p:spPr bwMode="auto">
          <a:xfrm>
            <a:off x="7315200" y="5078413"/>
            <a:ext cx="2286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4" name="Line 190"/>
          <p:cNvSpPr>
            <a:spLocks noChangeShapeType="1"/>
          </p:cNvSpPr>
          <p:nvPr/>
        </p:nvSpPr>
        <p:spPr bwMode="auto">
          <a:xfrm flipH="1">
            <a:off x="8001000" y="5154613"/>
            <a:ext cx="838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5" name="Line 191"/>
          <p:cNvSpPr>
            <a:spLocks noChangeShapeType="1"/>
          </p:cNvSpPr>
          <p:nvPr/>
        </p:nvSpPr>
        <p:spPr bwMode="auto">
          <a:xfrm flipH="1">
            <a:off x="8534400" y="5154613"/>
            <a:ext cx="609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6" name="Line 192"/>
          <p:cNvSpPr>
            <a:spLocks noChangeShapeType="1"/>
          </p:cNvSpPr>
          <p:nvPr/>
        </p:nvSpPr>
        <p:spPr bwMode="auto">
          <a:xfrm flipH="1">
            <a:off x="9067800" y="5154613"/>
            <a:ext cx="457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7" name="Line 193"/>
          <p:cNvSpPr>
            <a:spLocks noChangeShapeType="1"/>
          </p:cNvSpPr>
          <p:nvPr/>
        </p:nvSpPr>
        <p:spPr bwMode="auto">
          <a:xfrm>
            <a:off x="10210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9067800" y="1302051"/>
            <a:ext cx="1417983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K = 30? </a:t>
            </a:r>
          </a:p>
        </p:txBody>
      </p:sp>
      <p:sp>
        <p:nvSpPr>
          <p:cNvPr id="2" name="Smiley Face 1"/>
          <p:cNvSpPr/>
          <p:nvPr/>
        </p:nvSpPr>
        <p:spPr>
          <a:xfrm>
            <a:off x="6096000" y="1690688"/>
            <a:ext cx="533400" cy="533400"/>
          </a:xfrm>
          <a:prstGeom prst="smileyFac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1157" y="2081086"/>
            <a:ext cx="144158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</a:t>
            </a:r>
            <a:r>
              <a:rPr lang="en-US" sz="3000">
                <a:latin typeface="+mj-lt"/>
              </a:rPr>
              <a:t>&lt; </a:t>
            </a:r>
            <a:r>
              <a:rPr lang="en-US" sz="3000" smtClean="0">
                <a:latin typeface="+mj-lt"/>
              </a:rPr>
              <a:t>80</a:t>
            </a:r>
            <a:endParaRPr lang="en-US" sz="3000" dirty="0"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91157" y="3025482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[20,60)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91157" y="5899152"/>
            <a:ext cx="2065683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To the data!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39300" y="5664705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Not all nodes pictured</a:t>
            </a:r>
            <a:endParaRPr lang="en-US" i="1" dirty="0"/>
          </a:p>
        </p:txBody>
      </p:sp>
      <p:sp>
        <p:nvSpPr>
          <p:cNvPr id="56" name="TextBox 55"/>
          <p:cNvSpPr txBox="1"/>
          <p:nvPr/>
        </p:nvSpPr>
        <p:spPr>
          <a:xfrm>
            <a:off x="491157" y="4441224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</a:t>
            </a:r>
            <a:r>
              <a:rPr lang="en-US" sz="3000" dirty="0" smtClean="0">
                <a:latin typeface="+mj-lt"/>
              </a:rPr>
              <a:t>[30,40)</a:t>
            </a:r>
            <a:endParaRPr lang="en-US" sz="3000" dirty="0">
              <a:latin typeface="+mj-lt"/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5" name="Rectangle 5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756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67869E-17 -1.11111E-6 L 0.00326 0.097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3" y="5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26 0.09792 L -0.12891 0.1520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15" y="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91 0.15209 L -0.12891 0.2557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5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91 0.25579 L -0.10118 0.3548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2" y="4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118 0.35486 L -0.03685 0.4430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3" y="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85 0.44305 L -0.00938 0.62176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67" y="89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2" grpId="3" animBg="1"/>
      <p:bldP spid="2" grpId="4" animBg="1"/>
      <p:bldP spid="2" grpId="5" animBg="1"/>
      <p:bldP spid="3" grpId="0" animBg="1"/>
      <p:bldP spid="51" grpId="0" animBg="1"/>
      <p:bldP spid="52" grpId="0" animBg="1"/>
      <p:bldP spid="5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Tree </a:t>
            </a:r>
            <a:r>
              <a:rPr lang="en-US" dirty="0" smtClean="0"/>
              <a:t>Range Search Animation</a:t>
            </a:r>
            <a:endParaRPr lang="en-US" dirty="0"/>
          </a:p>
        </p:txBody>
      </p:sp>
      <p:graphicFrame>
        <p:nvGraphicFramePr>
          <p:cNvPr id="77827" name="Group 3"/>
          <p:cNvGraphicFramePr>
            <a:graphicFrameLocks noGrp="1"/>
          </p:cNvGraphicFramePr>
          <p:nvPr>
            <p:extLst/>
          </p:nvPr>
        </p:nvGraphicFramePr>
        <p:xfrm>
          <a:off x="6096000" y="22590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49" name="Group 25"/>
          <p:cNvGraphicFramePr>
            <a:graphicFrameLocks noGrp="1"/>
          </p:cNvGraphicFramePr>
          <p:nvPr>
            <p:extLst/>
          </p:nvPr>
        </p:nvGraphicFramePr>
        <p:xfrm>
          <a:off x="4267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71" name="Group 47"/>
          <p:cNvGraphicFramePr>
            <a:graphicFrameLocks noGrp="1"/>
          </p:cNvGraphicFramePr>
          <p:nvPr>
            <p:extLst/>
          </p:nvPr>
        </p:nvGraphicFramePr>
        <p:xfrm>
          <a:off x="7696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93" name="Group 69"/>
          <p:cNvGraphicFramePr>
            <a:graphicFrameLocks noGrp="1"/>
          </p:cNvGraphicFramePr>
          <p:nvPr>
            <p:extLst/>
          </p:nvPr>
        </p:nvGraphicFramePr>
        <p:xfrm>
          <a:off x="3352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15" name="Group 91"/>
          <p:cNvGraphicFramePr>
            <a:graphicFrameLocks noGrp="1"/>
          </p:cNvGraphicFramePr>
          <p:nvPr>
            <p:extLst/>
          </p:nvPr>
        </p:nvGraphicFramePr>
        <p:xfrm>
          <a:off x="51816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37" name="Group 113"/>
          <p:cNvGraphicFramePr>
            <a:graphicFrameLocks noGrp="1"/>
          </p:cNvGraphicFramePr>
          <p:nvPr>
            <p:extLst/>
          </p:nvPr>
        </p:nvGraphicFramePr>
        <p:xfrm>
          <a:off x="69342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59" name="Group 135"/>
          <p:cNvGraphicFramePr>
            <a:graphicFrameLocks noGrp="1"/>
          </p:cNvGraphicFramePr>
          <p:nvPr>
            <p:extLst/>
          </p:nvPr>
        </p:nvGraphicFramePr>
        <p:xfrm>
          <a:off x="8686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90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7981" name="Line 157"/>
          <p:cNvSpPr>
            <a:spLocks noChangeShapeType="1"/>
          </p:cNvSpPr>
          <p:nvPr/>
        </p:nvSpPr>
        <p:spPr bwMode="auto">
          <a:xfrm flipH="1">
            <a:off x="4267200" y="2792413"/>
            <a:ext cx="19812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2" name="Line 158"/>
          <p:cNvSpPr>
            <a:spLocks noChangeShapeType="1"/>
          </p:cNvSpPr>
          <p:nvPr/>
        </p:nvSpPr>
        <p:spPr bwMode="auto">
          <a:xfrm>
            <a:off x="6629400" y="2792413"/>
            <a:ext cx="10668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3" name="Line 159"/>
          <p:cNvSpPr>
            <a:spLocks noChangeShapeType="1"/>
          </p:cNvSpPr>
          <p:nvPr/>
        </p:nvSpPr>
        <p:spPr bwMode="auto">
          <a:xfrm flipH="1">
            <a:off x="3352800" y="3706813"/>
            <a:ext cx="10668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4" name="Line 160"/>
          <p:cNvSpPr>
            <a:spLocks noChangeShapeType="1"/>
          </p:cNvSpPr>
          <p:nvPr/>
        </p:nvSpPr>
        <p:spPr bwMode="auto">
          <a:xfrm>
            <a:off x="4800600" y="3706813"/>
            <a:ext cx="3810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5" name="Line 161"/>
          <p:cNvSpPr>
            <a:spLocks noChangeShapeType="1"/>
          </p:cNvSpPr>
          <p:nvPr/>
        </p:nvSpPr>
        <p:spPr bwMode="auto">
          <a:xfrm>
            <a:off x="5257800" y="3706813"/>
            <a:ext cx="16764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6" name="Line 162"/>
          <p:cNvSpPr>
            <a:spLocks noChangeShapeType="1"/>
          </p:cNvSpPr>
          <p:nvPr/>
        </p:nvSpPr>
        <p:spPr bwMode="auto">
          <a:xfrm>
            <a:off x="7848600" y="3706813"/>
            <a:ext cx="8382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0" name="Line 166"/>
          <p:cNvSpPr>
            <a:spLocks noChangeShapeType="1"/>
          </p:cNvSpPr>
          <p:nvPr/>
        </p:nvSpPr>
        <p:spPr bwMode="auto">
          <a:xfrm>
            <a:off x="4876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1" name="Line 167"/>
          <p:cNvSpPr>
            <a:spLocks noChangeShapeType="1"/>
          </p:cNvSpPr>
          <p:nvPr/>
        </p:nvSpPr>
        <p:spPr bwMode="auto">
          <a:xfrm>
            <a:off x="66294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2" name="Line 168"/>
          <p:cNvSpPr>
            <a:spLocks noChangeShapeType="1"/>
          </p:cNvSpPr>
          <p:nvPr/>
        </p:nvSpPr>
        <p:spPr bwMode="auto">
          <a:xfrm>
            <a:off x="8458200" y="5154613"/>
            <a:ext cx="228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3" name="Rectangle 169"/>
          <p:cNvSpPr>
            <a:spLocks noChangeArrowheads="1"/>
          </p:cNvSpPr>
          <p:nvPr/>
        </p:nvSpPr>
        <p:spPr bwMode="auto">
          <a:xfrm>
            <a:off x="3189198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10</a:t>
            </a:r>
            <a:endParaRPr lang="en-US" sz="1400" dirty="0"/>
          </a:p>
        </p:txBody>
      </p:sp>
      <p:sp>
        <p:nvSpPr>
          <p:cNvPr id="77994" name="Rectangle 170"/>
          <p:cNvSpPr>
            <a:spLocks noChangeArrowheads="1"/>
          </p:cNvSpPr>
          <p:nvPr/>
        </p:nvSpPr>
        <p:spPr bwMode="auto">
          <a:xfrm>
            <a:off x="38882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12</a:t>
            </a:r>
            <a:endParaRPr lang="en-US" sz="1400" dirty="0"/>
          </a:p>
        </p:txBody>
      </p:sp>
      <p:sp>
        <p:nvSpPr>
          <p:cNvPr id="77995" name="Rectangle 171"/>
          <p:cNvSpPr>
            <a:spLocks noChangeArrowheads="1"/>
          </p:cNvSpPr>
          <p:nvPr/>
        </p:nvSpPr>
        <p:spPr bwMode="auto">
          <a:xfrm>
            <a:off x="44216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15</a:t>
            </a:r>
            <a:endParaRPr lang="en-US" sz="1400" dirty="0"/>
          </a:p>
        </p:txBody>
      </p:sp>
      <p:sp>
        <p:nvSpPr>
          <p:cNvPr id="77996" name="Rectangle 172"/>
          <p:cNvSpPr>
            <a:spLocks noChangeArrowheads="1"/>
          </p:cNvSpPr>
          <p:nvPr/>
        </p:nvSpPr>
        <p:spPr bwMode="auto">
          <a:xfrm>
            <a:off x="50312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20</a:t>
            </a:r>
            <a:endParaRPr lang="en-US" sz="1400" dirty="0"/>
          </a:p>
        </p:txBody>
      </p:sp>
      <p:sp>
        <p:nvSpPr>
          <p:cNvPr id="77997" name="Rectangle 173"/>
          <p:cNvSpPr>
            <a:spLocks noChangeArrowheads="1"/>
          </p:cNvSpPr>
          <p:nvPr/>
        </p:nvSpPr>
        <p:spPr bwMode="auto">
          <a:xfrm>
            <a:off x="5640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28</a:t>
            </a:r>
            <a:endParaRPr lang="en-US" sz="1400" dirty="0"/>
          </a:p>
        </p:txBody>
      </p:sp>
      <p:sp>
        <p:nvSpPr>
          <p:cNvPr id="77998" name="Rectangle 174"/>
          <p:cNvSpPr>
            <a:spLocks noChangeArrowheads="1"/>
          </p:cNvSpPr>
          <p:nvPr/>
        </p:nvSpPr>
        <p:spPr bwMode="auto">
          <a:xfrm>
            <a:off x="60980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30</a:t>
            </a:r>
            <a:endParaRPr lang="en-US" sz="1400" dirty="0"/>
          </a:p>
        </p:txBody>
      </p:sp>
      <p:sp>
        <p:nvSpPr>
          <p:cNvPr id="77999" name="Rectangle 175"/>
          <p:cNvSpPr>
            <a:spLocks noChangeArrowheads="1"/>
          </p:cNvSpPr>
          <p:nvPr/>
        </p:nvSpPr>
        <p:spPr bwMode="auto">
          <a:xfrm>
            <a:off x="6631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40</a:t>
            </a:r>
            <a:endParaRPr lang="en-US" sz="1400" dirty="0"/>
          </a:p>
        </p:txBody>
      </p:sp>
      <p:sp>
        <p:nvSpPr>
          <p:cNvPr id="78000" name="Rectangle 176"/>
          <p:cNvSpPr>
            <a:spLocks noChangeArrowheads="1"/>
          </p:cNvSpPr>
          <p:nvPr/>
        </p:nvSpPr>
        <p:spPr bwMode="auto">
          <a:xfrm>
            <a:off x="70886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59</a:t>
            </a:r>
            <a:endParaRPr lang="en-US" sz="1400" dirty="0"/>
          </a:p>
        </p:txBody>
      </p:sp>
      <p:sp>
        <p:nvSpPr>
          <p:cNvPr id="78001" name="Rectangle 177"/>
          <p:cNvSpPr>
            <a:spLocks noChangeArrowheads="1"/>
          </p:cNvSpPr>
          <p:nvPr/>
        </p:nvSpPr>
        <p:spPr bwMode="auto">
          <a:xfrm>
            <a:off x="7545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63</a:t>
            </a:r>
            <a:endParaRPr lang="en-US" sz="1400" dirty="0"/>
          </a:p>
        </p:txBody>
      </p:sp>
      <p:sp>
        <p:nvSpPr>
          <p:cNvPr id="78002" name="Rectangle 178"/>
          <p:cNvSpPr>
            <a:spLocks noChangeArrowheads="1"/>
          </p:cNvSpPr>
          <p:nvPr/>
        </p:nvSpPr>
        <p:spPr bwMode="auto">
          <a:xfrm>
            <a:off x="80030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80</a:t>
            </a:r>
            <a:endParaRPr lang="en-US" sz="1400" dirty="0"/>
          </a:p>
        </p:txBody>
      </p:sp>
      <p:sp>
        <p:nvSpPr>
          <p:cNvPr id="78003" name="Rectangle 179"/>
          <p:cNvSpPr>
            <a:spLocks noChangeArrowheads="1"/>
          </p:cNvSpPr>
          <p:nvPr/>
        </p:nvSpPr>
        <p:spPr bwMode="auto">
          <a:xfrm>
            <a:off x="8536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84</a:t>
            </a:r>
            <a:endParaRPr lang="en-US" sz="1400" dirty="0"/>
          </a:p>
        </p:txBody>
      </p:sp>
      <p:sp>
        <p:nvSpPr>
          <p:cNvPr id="78004" name="Rectangle 180"/>
          <p:cNvSpPr>
            <a:spLocks noChangeArrowheads="1"/>
          </p:cNvSpPr>
          <p:nvPr/>
        </p:nvSpPr>
        <p:spPr bwMode="auto">
          <a:xfrm>
            <a:off x="9069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89</a:t>
            </a:r>
            <a:endParaRPr lang="en-US" sz="1400" dirty="0"/>
          </a:p>
        </p:txBody>
      </p:sp>
      <p:sp>
        <p:nvSpPr>
          <p:cNvPr id="78005" name="Line 181"/>
          <p:cNvSpPr>
            <a:spLocks noChangeShapeType="1"/>
          </p:cNvSpPr>
          <p:nvPr/>
        </p:nvSpPr>
        <p:spPr bwMode="auto">
          <a:xfrm flipH="1">
            <a:off x="33528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6" name="Line 182"/>
          <p:cNvSpPr>
            <a:spLocks noChangeShapeType="1"/>
          </p:cNvSpPr>
          <p:nvPr/>
        </p:nvSpPr>
        <p:spPr bwMode="auto">
          <a:xfrm>
            <a:off x="3810000" y="5154613"/>
            <a:ext cx="76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7" name="Line 183"/>
          <p:cNvSpPr>
            <a:spLocks noChangeShapeType="1"/>
          </p:cNvSpPr>
          <p:nvPr/>
        </p:nvSpPr>
        <p:spPr bwMode="auto">
          <a:xfrm>
            <a:off x="4191000" y="5154613"/>
            <a:ext cx="228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8" name="Line 184"/>
          <p:cNvSpPr>
            <a:spLocks noChangeShapeType="1"/>
          </p:cNvSpPr>
          <p:nvPr/>
        </p:nvSpPr>
        <p:spPr bwMode="auto">
          <a:xfrm flipH="1">
            <a:off x="50292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9" name="Line 185"/>
          <p:cNvSpPr>
            <a:spLocks noChangeShapeType="1"/>
          </p:cNvSpPr>
          <p:nvPr/>
        </p:nvSpPr>
        <p:spPr bwMode="auto">
          <a:xfrm>
            <a:off x="5638799" y="5154613"/>
            <a:ext cx="152399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0" name="Line 186"/>
          <p:cNvSpPr>
            <a:spLocks noChangeShapeType="1"/>
          </p:cNvSpPr>
          <p:nvPr/>
        </p:nvSpPr>
        <p:spPr bwMode="auto">
          <a:xfrm>
            <a:off x="59436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1" name="Line 187"/>
          <p:cNvSpPr>
            <a:spLocks noChangeShapeType="1"/>
          </p:cNvSpPr>
          <p:nvPr/>
        </p:nvSpPr>
        <p:spPr bwMode="auto">
          <a:xfrm>
            <a:off x="63246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2" name="Line 188"/>
          <p:cNvSpPr>
            <a:spLocks noChangeShapeType="1"/>
          </p:cNvSpPr>
          <p:nvPr/>
        </p:nvSpPr>
        <p:spPr bwMode="auto">
          <a:xfrm>
            <a:off x="7086600" y="5154613"/>
            <a:ext cx="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3" name="Line 189"/>
          <p:cNvSpPr>
            <a:spLocks noChangeShapeType="1"/>
          </p:cNvSpPr>
          <p:nvPr/>
        </p:nvSpPr>
        <p:spPr bwMode="auto">
          <a:xfrm>
            <a:off x="7315200" y="5078413"/>
            <a:ext cx="2286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4" name="Line 190"/>
          <p:cNvSpPr>
            <a:spLocks noChangeShapeType="1"/>
          </p:cNvSpPr>
          <p:nvPr/>
        </p:nvSpPr>
        <p:spPr bwMode="auto">
          <a:xfrm flipH="1">
            <a:off x="8001000" y="5154613"/>
            <a:ext cx="838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5" name="Line 191"/>
          <p:cNvSpPr>
            <a:spLocks noChangeShapeType="1"/>
          </p:cNvSpPr>
          <p:nvPr/>
        </p:nvSpPr>
        <p:spPr bwMode="auto">
          <a:xfrm flipH="1">
            <a:off x="8534400" y="5154613"/>
            <a:ext cx="609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6" name="Line 192"/>
          <p:cNvSpPr>
            <a:spLocks noChangeShapeType="1"/>
          </p:cNvSpPr>
          <p:nvPr/>
        </p:nvSpPr>
        <p:spPr bwMode="auto">
          <a:xfrm flipH="1">
            <a:off x="9067800" y="5154613"/>
            <a:ext cx="457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7" name="Line 193"/>
          <p:cNvSpPr>
            <a:spLocks noChangeShapeType="1"/>
          </p:cNvSpPr>
          <p:nvPr/>
        </p:nvSpPr>
        <p:spPr bwMode="auto">
          <a:xfrm>
            <a:off x="10210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9067800" y="1302051"/>
            <a:ext cx="2286000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K </a:t>
            </a:r>
            <a:r>
              <a:rPr lang="en-US" sz="2800" smtClean="0">
                <a:latin typeface="+mj-lt"/>
              </a:rPr>
              <a:t>in [30,85]? </a:t>
            </a:r>
            <a:endParaRPr lang="en-US" sz="2800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1157" y="2081086"/>
            <a:ext cx="144158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</a:t>
            </a:r>
            <a:r>
              <a:rPr lang="en-US" sz="3000">
                <a:latin typeface="+mj-lt"/>
              </a:rPr>
              <a:t>&lt; </a:t>
            </a:r>
            <a:r>
              <a:rPr lang="en-US" sz="3000" smtClean="0">
                <a:latin typeface="+mj-lt"/>
              </a:rPr>
              <a:t>80</a:t>
            </a:r>
            <a:endParaRPr lang="en-US" sz="3000" dirty="0"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91157" y="3025482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[20,60)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91157" y="5899152"/>
            <a:ext cx="2065683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To the data!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39300" y="5664705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Not all nodes pictured</a:t>
            </a:r>
            <a:endParaRPr lang="en-US" i="1" dirty="0"/>
          </a:p>
        </p:txBody>
      </p:sp>
      <p:sp>
        <p:nvSpPr>
          <p:cNvPr id="56" name="TextBox 55"/>
          <p:cNvSpPr txBox="1"/>
          <p:nvPr/>
        </p:nvSpPr>
        <p:spPr>
          <a:xfrm>
            <a:off x="491157" y="4441224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</a:t>
            </a:r>
            <a:r>
              <a:rPr lang="en-US" sz="3000" dirty="0" smtClean="0">
                <a:latin typeface="+mj-lt"/>
              </a:rPr>
              <a:t>[30,40)</a:t>
            </a:r>
            <a:endParaRPr lang="en-US" sz="3000" dirty="0">
              <a:latin typeface="+mj-lt"/>
            </a:endParaRPr>
          </a:p>
        </p:txBody>
      </p:sp>
      <p:sp>
        <p:nvSpPr>
          <p:cNvPr id="57" name="Smiley Face 56"/>
          <p:cNvSpPr/>
          <p:nvPr/>
        </p:nvSpPr>
        <p:spPr>
          <a:xfrm>
            <a:off x="6134100" y="1636042"/>
            <a:ext cx="533400" cy="533400"/>
          </a:xfrm>
          <a:prstGeom prst="smileyFac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9" name="Rectangle 5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5219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26 0.03958 L -0.025 0.1166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9" y="3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5 0.11666 L -0.175 0.1402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56" y="1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5 0.14028 L -0.13216 0.262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5" y="6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216 0.2625 L -0.0875 0.35139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7" y="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75 0.35139 L -0.03229 0.50625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9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229 0.50625 C -0.03177 0.48958 -0.03646 0.45717 -0.02201 0.44791 C -0.00898 0.46064 -0.0069 0.48194 0 0.50046 C 0.00091 0.51273 0.00143 0.51898 0.00443 0.52963 C 0.00651 0.60115 0.00599 0.57801 0 0.55301 C 0.00143 0.52291 -0.00052 0.47963 0.02188 0.45949 C 0.02552 0.44953 0.02331 0.45231 0.0306 0.44583 C 0.03333 0.44305 0.03945 0.43796 0.03945 0.43819 C 0.04219 0.43912 0.04557 0.43958 0.04818 0.44189 C 0.05143 0.4449 0.05299 0.45046 0.05404 0.45555 C 0.05703 0.47245 0.05781 0.49213 0.06289 0.50833 C 0.06328 0.52523 0.06354 0.54213 0.06432 0.55902 C 0.06445 0.56666 0.06563 0.59004 0.06563 0.5824 C 0.06563 0.5699 0.06458 0.55764 0.06432 0.54537 C 0.06497 0.50439 0.05924 0.44189 0.09792 0.42824 C 0.10417 0.42893 0.11341 0.42314 0.11693 0.43032 C 0.12266 0.44236 0.11602 0.47014 0.10964 0.48287 C 0.10664 0.50347 0.10677 0.52523 0.10234 0.54537 C 0.1013 0.55625 0.09883 0.58935 0.09935 0.57847 C 0.09987 0.56551 0.09479 0.49421 0.11393 0.47708 C 0.11914 0.46666 0.12591 0.45532 0.13438 0.44976 C 0.13828 0.45023 0.14245 0.44953 0.14622 0.45162 C 0.14987 0.45347 0.15143 0.47476 0.15195 0.47893 C 0.15247 0.49699 0.15156 0.51527 0.15352 0.53356 C 0.15365 0.53634 0.15599 0.52847 0.15651 0.52569 C 0.15729 0.51851 0.15703 0.51134 0.15781 0.50439 C 0.1599 0.48379 0.17174 0.46389 0.18698 0.45764 C 0.19427 0.45092 0.20339 0.44907 0.21198 0.44583 C 0.2207 0.44236 0.22904 0.43819 0.23828 0.43611 C 0.24844 0.43657 0.25872 0.43564 0.26901 0.43796 C 0.27396 0.43889 0.27904 0.44189 0.28359 0.44583 C 0.28646 0.44838 0.29245 0.4537 0.29245 0.45393 C 0.29323 0.45555 0.29531 0.45694 0.29531 0.45949 C 0.29531 0.47083 0.28151 0.48426 0.27487 0.48865 C 0.26797 0.50069 0.25781 0.51666 0.24714 0.52199 C 0.24193 0.53055 0.23672 0.53356 0.23099 0.54143 C 0.22604 0.54768 0.22344 0.5537 0.21771 0.55902 C 0.20938 0.5743 0.21432 0.57083 0.20612 0.57453 C 0.2056 0.57639 0.20313 0.58125 0.20456 0.58032 C 0.21497 0.57199 0.21927 0.55509 0.22656 0.54328 C 0.22865 0.53958 0.23164 0.53703 0.23385 0.53356 C 0.23568 0.53055 0.23633 0.52662 0.23828 0.52384 C 0.24167 0.51805 0.24674 0.51412 0.25 0.50833 C 0.25339 0.50185 0.2556 0.49398 0.26016 0.48865 C 0.26354 0.48426 0.26914 0.4824 0.27188 0.47708 C 0.28529 0.45023 0.2707 0.47639 0.28359 0.45949 C 0.28789 0.45347 0.29141 0.44282 0.29818 0.44004 C 0.30182 0.43819 0.30599 0.43865 0.3099 0.43796 C 0.3276 0.44074 0.32786 0.43472 0.32161 0.46921 C 0.31953 0.48032 0.30938 0.48726 0.30404 0.49467 C 0.29635 0.50463 0.29922 0.50439 0.29245 0.51597 C 0.27682 0.54166 0.29323 0.51041 0.28359 0.52963 C 0.28073 0.54097 0.28411 0.53032 0.27786 0.54143 C 0.27604 0.54444 0.27474 0.54768 0.27331 0.55115 C 0.27214 0.5537 0.27161 0.55648 0.27031 0.55902 C 0.26602 0.56713 0.26185 0.57291 0.25872 0.5824 " pathEditMode="relative" rAng="0" ptsTypes="AAAAAAAAAAAAAAAAAAAAAAAAAAAAAAAAAAAAAAAAAAAAAAAAAAAAAAAA">
                                      <p:cBhvr>
                                        <p:cTn id="42" dur="5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52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8" presetClass="emph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1" grpId="0" animBg="1"/>
      <p:bldP spid="52" grpId="0" animBg="1"/>
      <p:bldP spid="56" grpId="0" animBg="1"/>
      <p:bldP spid="57" grpId="0" animBg="1"/>
      <p:bldP spid="57" grpId="1" animBg="1"/>
      <p:bldP spid="57" grpId="2" animBg="1"/>
      <p:bldP spid="57" grpId="3" animBg="1"/>
      <p:bldP spid="57" grpId="4" animBg="1"/>
      <p:bldP spid="57" grpId="5" animBg="1"/>
      <p:bldP spid="57" grpId="6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B+ Tree Design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large</a:t>
            </a:r>
            <a:r>
              <a:rPr lang="en-US" dirty="0" smtClean="0"/>
              <a:t> is </a:t>
            </a:r>
            <a:r>
              <a:rPr lang="en-US" b="1" i="1" dirty="0" smtClean="0"/>
              <a:t>d</a:t>
            </a:r>
            <a:r>
              <a:rPr lang="en-US" dirty="0" smtClean="0"/>
              <a:t>?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Example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Key size = 4 bytes</a:t>
            </a:r>
          </a:p>
          <a:p>
            <a:pPr lvl="1"/>
            <a:r>
              <a:rPr lang="en-US" dirty="0"/>
              <a:t>Pointer size = 8 bytes</a:t>
            </a:r>
          </a:p>
          <a:p>
            <a:pPr lvl="1"/>
            <a:r>
              <a:rPr lang="en-US" dirty="0"/>
              <a:t>Block size = 4096 </a:t>
            </a:r>
            <a:r>
              <a:rPr lang="en-US" dirty="0" smtClean="0"/>
              <a:t>bytes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want each </a:t>
            </a:r>
            <a:r>
              <a:rPr lang="en-US" i="1" dirty="0"/>
              <a:t>node</a:t>
            </a:r>
            <a:r>
              <a:rPr lang="en-US" dirty="0"/>
              <a:t> to fit on a single </a:t>
            </a:r>
            <a:r>
              <a:rPr lang="en-US" i="1" dirty="0" smtClean="0"/>
              <a:t>block/page</a:t>
            </a:r>
            <a:endParaRPr lang="en-US" dirty="0" smtClean="0"/>
          </a:p>
          <a:p>
            <a:pPr lvl="1"/>
            <a:r>
              <a:rPr lang="en-US" dirty="0" smtClean="0"/>
              <a:t>2d </a:t>
            </a:r>
            <a:r>
              <a:rPr lang="en-US" dirty="0"/>
              <a:t>x 4  + (2d+1) x 8  &lt;=  </a:t>
            </a:r>
            <a:r>
              <a:rPr lang="en-US" dirty="0" smtClean="0"/>
              <a:t>4096 </a:t>
            </a:r>
            <a:r>
              <a:rPr lang="en-US" dirty="0" smtClean="0">
                <a:sym typeface="Wingdings"/>
              </a:rPr>
              <a:t> </a:t>
            </a:r>
            <a:r>
              <a:rPr lang="en-US" b="1" i="1" dirty="0" smtClean="0">
                <a:sym typeface="Wingdings"/>
              </a:rPr>
              <a:t>d &lt;= 170</a:t>
            </a:r>
            <a:endParaRPr lang="en-US" b="1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8046318" y="2610320"/>
            <a:ext cx="3704549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NB: Oracle allows 64K = 2^16 byte blocks</a:t>
            </a:r>
            <a:endParaRPr lang="en-US" sz="2400" i="1" dirty="0">
              <a:latin typeface="+mj-lt"/>
            </a:endParaRPr>
          </a:p>
          <a:p>
            <a:r>
              <a:rPr lang="en-US" sz="2400" dirty="0" smtClean="0">
                <a:latin typeface="+mj-lt"/>
                <a:sym typeface="Wingdings"/>
              </a:rPr>
              <a:t> d &lt;= 2730</a:t>
            </a:r>
            <a:endParaRPr lang="en-US" sz="24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8508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5" grpId="0" build="p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Pace &amp; Lecture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0275"/>
          </a:xfrm>
        </p:spPr>
        <p:txBody>
          <a:bodyPr>
            <a:normAutofit/>
          </a:bodyPr>
          <a:lstStyle/>
          <a:p>
            <a:r>
              <a:rPr lang="en-US" dirty="0" smtClean="0"/>
              <a:t>We are slowing down:</a:t>
            </a:r>
          </a:p>
          <a:p>
            <a:pPr lvl="1"/>
            <a:r>
              <a:rPr lang="en-US" dirty="0" smtClean="0"/>
              <a:t>In response to feedback from some that they like this pace better!</a:t>
            </a:r>
          </a:p>
          <a:p>
            <a:pPr lvl="1"/>
            <a:r>
              <a:rPr lang="en-US" dirty="0" smtClean="0"/>
              <a:t>Due to </a:t>
            </a:r>
            <a:r>
              <a:rPr lang="en-US" b="1" dirty="0" smtClean="0"/>
              <a:t>great </a:t>
            </a:r>
            <a:r>
              <a:rPr lang="en-US" dirty="0" smtClean="0"/>
              <a:t>questions! </a:t>
            </a:r>
            <a:r>
              <a:rPr lang="en-US" i="1" dirty="0" smtClean="0"/>
              <a:t>Makes us seriously happy!</a:t>
            </a:r>
            <a:endParaRPr lang="en-US" dirty="0" smtClean="0"/>
          </a:p>
          <a:p>
            <a:pPr lvl="1"/>
            <a:r>
              <a:rPr lang="en-US" dirty="0" smtClean="0"/>
              <a:t>The details are more </a:t>
            </a:r>
            <a:r>
              <a:rPr lang="en-US" b="1" dirty="0" smtClean="0"/>
              <a:t>fun! </a:t>
            </a:r>
            <a:r>
              <a:rPr lang="en-US" i="1" dirty="0" smtClean="0"/>
              <a:t>Makes one of us seriously happy.</a:t>
            </a:r>
          </a:p>
          <a:p>
            <a:pPr marL="457200" lvl="1" indent="0">
              <a:buNone/>
            </a:pPr>
            <a:endParaRPr lang="en-US" i="1" dirty="0"/>
          </a:p>
          <a:p>
            <a:r>
              <a:rPr lang="en-US" dirty="0" smtClean="0"/>
              <a:t>We may cut some topics listed (maybe not). </a:t>
            </a:r>
            <a:endParaRPr lang="en-US" dirty="0"/>
          </a:p>
          <a:p>
            <a:pPr lvl="1"/>
            <a:r>
              <a:rPr lang="en-US" dirty="0" smtClean="0"/>
              <a:t>We have a lot of (we think) good material </a:t>
            </a:r>
            <a:r>
              <a:rPr lang="en-US" dirty="0" smtClean="0">
                <a:sym typeface="Wingdings"/>
              </a:rPr>
              <a:t> but…</a:t>
            </a:r>
          </a:p>
          <a:p>
            <a:pPr lvl="1"/>
            <a:r>
              <a:rPr lang="en-US" dirty="0">
                <a:sym typeface="Wingdings"/>
              </a:rPr>
              <a:t>W</a:t>
            </a:r>
            <a:r>
              <a:rPr lang="en-US" dirty="0" smtClean="0">
                <a:sym typeface="Wingdings"/>
              </a:rPr>
              <a:t>e’d prefer depth and happiness to breadth.</a:t>
            </a:r>
          </a:p>
          <a:p>
            <a:pPr lvl="1"/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Please refresh lectures before (changes are minor)</a:t>
            </a:r>
          </a:p>
          <a:p>
            <a:pPr lvl="1"/>
            <a:r>
              <a:rPr lang="en-US" dirty="0" smtClean="0">
                <a:sym typeface="Wingdings"/>
              </a:rPr>
              <a:t>Cannot tell you how much time we spend tweaking… it’s sad really…</a:t>
            </a:r>
          </a:p>
          <a:p>
            <a:pPr lvl="1"/>
            <a:endParaRPr lang="en-US" dirty="0">
              <a:sym typeface="Wingding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781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</a:t>
            </a:r>
            <a:r>
              <a:rPr lang="en-US" dirty="0" smtClean="0"/>
              <a:t>Tree: High </a:t>
            </a:r>
            <a:r>
              <a:rPr lang="en-US" dirty="0" err="1" smtClean="0"/>
              <a:t>Fanout</a:t>
            </a:r>
            <a:r>
              <a:rPr lang="en-US" dirty="0" smtClean="0"/>
              <a:t> = Smaller &amp; Lower IO</a:t>
            </a:r>
            <a:endParaRPr lang="en-US" dirty="0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825625"/>
            <a:ext cx="73152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As compared to e.g. binary search trees, B+ Trees have </a:t>
            </a:r>
            <a:r>
              <a:rPr lang="en-US" b="1" dirty="0" smtClean="0"/>
              <a:t>high</a:t>
            </a:r>
            <a:r>
              <a:rPr lang="en-US" dirty="0" smtClean="0"/>
              <a:t> </a:t>
            </a:r>
            <a:r>
              <a:rPr lang="en-US" b="1" i="1" dirty="0" err="1" smtClean="0"/>
              <a:t>fanout</a:t>
            </a:r>
            <a:r>
              <a:rPr lang="en-US" b="1" i="1" dirty="0" smtClean="0"/>
              <a:t> </a:t>
            </a:r>
            <a:r>
              <a:rPr lang="en-US" dirty="0" smtClean="0"/>
              <a:t>(</a:t>
            </a:r>
            <a:r>
              <a:rPr lang="en-US" b="1" i="1" dirty="0" smtClean="0"/>
              <a:t>between d+1 and 2d+1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means that the </a:t>
            </a:r>
            <a:r>
              <a:rPr lang="en-US" b="1" dirty="0" smtClean="0"/>
              <a:t>depth of the tree is small </a:t>
            </a:r>
            <a:r>
              <a:rPr lang="en-US" dirty="0" smtClean="0">
                <a:sym typeface="Wingdings"/>
              </a:rPr>
              <a:t> getting to any element requires very few IO operations!</a:t>
            </a:r>
          </a:p>
          <a:p>
            <a:pPr lvl="1"/>
            <a:r>
              <a:rPr lang="en-US" dirty="0" smtClean="0">
                <a:sym typeface="Wingdings"/>
              </a:rPr>
              <a:t>Also can often store most or all of the B+ Tree in main memory!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 err="1" smtClean="0"/>
              <a:t>TiB</a:t>
            </a:r>
            <a:r>
              <a:rPr lang="en-US" dirty="0" smtClean="0"/>
              <a:t> = 2</a:t>
            </a:r>
            <a:r>
              <a:rPr lang="en-US" baseline="30000" dirty="0" smtClean="0"/>
              <a:t>40</a:t>
            </a:r>
            <a:r>
              <a:rPr lang="en-US" dirty="0" smtClean="0"/>
              <a:t> Bytes.  What is the height of a B+ Tree that indexes it (with 64K pages)?</a:t>
            </a:r>
          </a:p>
          <a:p>
            <a:pPr lvl="1"/>
            <a:r>
              <a:rPr lang="en-US" dirty="0" smtClean="0"/>
              <a:t>(2*2730)</a:t>
            </a:r>
            <a:r>
              <a:rPr lang="en-US" baseline="30000" dirty="0" smtClean="0"/>
              <a:t>h</a:t>
            </a:r>
            <a:r>
              <a:rPr lang="en-US" dirty="0" smtClean="0"/>
              <a:t> = 2</a:t>
            </a:r>
            <a:r>
              <a:rPr lang="en-US" baseline="30000" dirty="0" smtClean="0"/>
              <a:t>40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 </a:t>
            </a:r>
            <a:r>
              <a:rPr lang="en-US" b="1" i="1" dirty="0">
                <a:sym typeface="Wingdings"/>
              </a:rPr>
              <a:t>h</a:t>
            </a:r>
            <a:r>
              <a:rPr lang="en-US" b="1" i="1" dirty="0" smtClean="0">
                <a:sym typeface="Wingdings"/>
              </a:rPr>
              <a:t> = 4 </a:t>
            </a:r>
            <a:endParaRPr lang="en-US" b="1" i="1" dirty="0" smtClean="0"/>
          </a:p>
          <a:p>
            <a:pPr lvl="1"/>
            <a:endParaRPr lang="en-US" b="1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7848600" y="1425378"/>
            <a:ext cx="4207067" cy="30469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The </a:t>
            </a:r>
            <a:r>
              <a:rPr lang="en-US" sz="2400" b="1" u="sng" dirty="0" err="1" smtClean="0">
                <a:latin typeface="+mj-lt"/>
              </a:rPr>
              <a:t>fanout</a:t>
            </a:r>
            <a:r>
              <a:rPr lang="en-US" sz="2400" dirty="0" smtClean="0">
                <a:latin typeface="+mj-lt"/>
              </a:rPr>
              <a:t> is defined as the number of pointers to child nodes coming </a:t>
            </a:r>
            <a:r>
              <a:rPr lang="en-US" sz="2400" dirty="0" smtClean="0">
                <a:latin typeface="+mj-lt"/>
              </a:rPr>
              <a:t>out of a </a:t>
            </a:r>
            <a:r>
              <a:rPr lang="en-US" sz="2400" dirty="0" smtClean="0">
                <a:latin typeface="+mj-lt"/>
              </a:rPr>
              <a:t>node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b="1" i="1" dirty="0" smtClean="0">
                <a:latin typeface="+mj-lt"/>
              </a:rPr>
              <a:t>Note that </a:t>
            </a:r>
            <a:r>
              <a:rPr lang="en-US" sz="2400" b="1" i="1" dirty="0" err="1" smtClean="0">
                <a:latin typeface="+mj-lt"/>
              </a:rPr>
              <a:t>fanout</a:t>
            </a:r>
            <a:r>
              <a:rPr lang="en-US" sz="2400" b="1" i="1" dirty="0" smtClean="0">
                <a:latin typeface="+mj-lt"/>
              </a:rPr>
              <a:t> is dynamic- we’ll often assume it’s constant just to come up with approximate </a:t>
            </a:r>
            <a:r>
              <a:rPr lang="en-US" sz="2400" b="1" i="1" dirty="0" err="1" smtClean="0">
                <a:latin typeface="+mj-lt"/>
              </a:rPr>
              <a:t>eqns</a:t>
            </a:r>
            <a:r>
              <a:rPr lang="en-US" sz="2400" b="1" i="1" dirty="0" smtClean="0">
                <a:latin typeface="+mj-lt"/>
              </a:rPr>
              <a:t>!</a:t>
            </a:r>
            <a:endParaRPr lang="en-US" sz="2400" b="1" i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046317" y="4607303"/>
            <a:ext cx="3704549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The known universe contains ~10</a:t>
            </a:r>
            <a:r>
              <a:rPr lang="en-US" sz="2400" baseline="30000" dirty="0" smtClean="0">
                <a:latin typeface="+mj-lt"/>
              </a:rPr>
              <a:t>80</a:t>
            </a:r>
            <a:r>
              <a:rPr lang="en-US" sz="2400" dirty="0" smtClean="0">
                <a:latin typeface="+mj-lt"/>
              </a:rPr>
              <a:t> particles… what is </a:t>
            </a:r>
            <a:r>
              <a:rPr lang="en-US" sz="2400" smtClean="0">
                <a:latin typeface="+mj-lt"/>
              </a:rPr>
              <a:t>the height of a B+ Tree that indexes these?</a:t>
            </a:r>
            <a:endParaRPr lang="en-US" sz="24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0349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5" grpId="0" build="p"/>
      <p:bldP spid="13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/>
              <a:t>B+ Trees in Practice</a:t>
            </a:r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4686300"/>
          </a:xfrm>
          <a:noFill/>
          <a:ln/>
        </p:spPr>
        <p:txBody>
          <a:bodyPr vert="horz" lIns="92075" tIns="46038" rIns="92075" bIns="46038" rtlCol="0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Typical order: </a:t>
            </a:r>
            <a:r>
              <a:rPr lang="en-US" dirty="0" smtClean="0"/>
              <a:t>d=100</a:t>
            </a:r>
            <a:r>
              <a:rPr lang="en-US" dirty="0"/>
              <a:t>.  Typical fill-factor: 67%.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average </a:t>
            </a:r>
            <a:r>
              <a:rPr lang="en-US" dirty="0" err="1"/>
              <a:t>fanout</a:t>
            </a:r>
            <a:r>
              <a:rPr lang="en-US" dirty="0"/>
              <a:t> = 133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Typical </a:t>
            </a:r>
            <a:r>
              <a:rPr lang="en-US" dirty="0"/>
              <a:t>capacities: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Height 4: 133</a:t>
            </a:r>
            <a:r>
              <a:rPr lang="en-US" baseline="30000" dirty="0"/>
              <a:t>4</a:t>
            </a:r>
            <a:r>
              <a:rPr lang="en-US" dirty="0"/>
              <a:t> = 312,900,700 records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Height 3: 133</a:t>
            </a:r>
            <a:r>
              <a:rPr lang="en-US" baseline="30000" dirty="0"/>
              <a:t>3</a:t>
            </a:r>
            <a:r>
              <a:rPr lang="en-US" dirty="0"/>
              <a:t> =     2,352,637 records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Top </a:t>
            </a:r>
            <a:r>
              <a:rPr lang="en-US" dirty="0"/>
              <a:t>levels of tree sit </a:t>
            </a:r>
            <a:r>
              <a:rPr lang="en-US" i="1" dirty="0"/>
              <a:t>in the buffer pool</a:t>
            </a:r>
            <a:r>
              <a:rPr 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Level 1 =           1 page  =     8 Kbytes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Level 2 =      133 pages =     1 </a:t>
            </a:r>
            <a:r>
              <a:rPr lang="en-US" dirty="0" err="1"/>
              <a:t>Mbyte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Level 3 = 17,689 pages = 133 </a:t>
            </a:r>
            <a:r>
              <a:rPr lang="en-US" dirty="0" err="1"/>
              <a:t>MBytes</a:t>
            </a:r>
            <a:r>
              <a:rPr lang="en-US" dirty="0"/>
              <a:t>    </a:t>
            </a:r>
            <a:r>
              <a:rPr lang="en-US" sz="2000" dirty="0"/>
              <a:t>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27900" y="5294293"/>
            <a:ext cx="2590800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Typically</a:t>
            </a:r>
            <a:r>
              <a:rPr lang="en-US" sz="2800">
                <a:latin typeface="+mj-lt"/>
              </a:rPr>
              <a:t>, </a:t>
            </a:r>
            <a:r>
              <a:rPr lang="en-US" sz="2800" smtClean="0">
                <a:latin typeface="+mj-lt"/>
              </a:rPr>
              <a:t>only pay </a:t>
            </a:r>
            <a:r>
              <a:rPr lang="en-US" sz="2800" dirty="0">
                <a:latin typeface="+mj-lt"/>
              </a:rPr>
              <a:t>for one IO!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93100" y="1892300"/>
            <a:ext cx="3505200" cy="19389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latin typeface="+mj-lt"/>
              </a:rPr>
              <a:t>Fill-factor</a:t>
            </a:r>
            <a:r>
              <a:rPr lang="en-US" sz="2400" dirty="0" smtClean="0">
                <a:latin typeface="+mj-lt"/>
              </a:rPr>
              <a:t> is the percent of available slots in the B+ Tree that are filled; is usually &lt; 1 to leave slack for (quicker) insertions</a:t>
            </a:r>
            <a:endParaRPr lang="en-US" sz="24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24927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  <p:bldP spid="6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Simple Cost Model for Search</a:t>
            </a:r>
            <a:endParaRPr lang="en-US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820400" cy="4660900"/>
          </a:xfrm>
          <a:noFill/>
          <a:ln/>
        </p:spPr>
        <p:txBody>
          <a:bodyPr vert="horz" lIns="92075" tIns="46038" rIns="92075" bIns="46038" rtlCol="0"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Let:</a:t>
            </a:r>
          </a:p>
          <a:p>
            <a:pPr lvl="1"/>
            <a:r>
              <a:rPr lang="en-US" b="1" i="1" dirty="0" smtClean="0"/>
              <a:t>f</a:t>
            </a:r>
            <a:r>
              <a:rPr lang="en-US" dirty="0" smtClean="0"/>
              <a:t> = </a:t>
            </a:r>
            <a:r>
              <a:rPr lang="en-US" dirty="0" err="1" smtClean="0"/>
              <a:t>fanout</a:t>
            </a:r>
            <a:r>
              <a:rPr lang="en-US" dirty="0" smtClean="0"/>
              <a:t>, which is </a:t>
            </a:r>
            <a:r>
              <a:rPr lang="en-US" b="1" dirty="0" smtClean="0"/>
              <a:t>in [d+1, 2d+1] </a:t>
            </a:r>
            <a:r>
              <a:rPr lang="en-US" b="1" i="1" dirty="0" smtClean="0"/>
              <a:t>(we’ll assume it’s constant for our cost model…)</a:t>
            </a:r>
            <a:endParaRPr lang="en-US" dirty="0" smtClean="0"/>
          </a:p>
          <a:p>
            <a:pPr lvl="1"/>
            <a:r>
              <a:rPr lang="en-US" b="1" i="1" dirty="0"/>
              <a:t>N</a:t>
            </a:r>
            <a:r>
              <a:rPr lang="en-US" dirty="0"/>
              <a:t> = the total number of </a:t>
            </a:r>
            <a:r>
              <a:rPr lang="en-US" i="1" dirty="0" smtClean="0"/>
              <a:t>pages </a:t>
            </a:r>
            <a:r>
              <a:rPr lang="en-US" dirty="0" smtClean="0"/>
              <a:t>we need to index</a:t>
            </a:r>
          </a:p>
          <a:p>
            <a:pPr lvl="1"/>
            <a:r>
              <a:rPr lang="en-US" b="1" i="1" dirty="0" smtClean="0"/>
              <a:t>F</a:t>
            </a:r>
            <a:r>
              <a:rPr lang="en-US" dirty="0" smtClean="0"/>
              <a:t> = fill-factor (usually ~= 2/3)</a:t>
            </a:r>
          </a:p>
          <a:p>
            <a:pPr lvl="1"/>
            <a:endParaRPr lang="en-US" dirty="0"/>
          </a:p>
          <a:p>
            <a:r>
              <a:rPr lang="en-US" dirty="0" smtClean="0"/>
              <a:t>Our B+ Tree needs to have room to index </a:t>
            </a:r>
            <a:r>
              <a:rPr lang="en-US" b="1" i="1" dirty="0" smtClean="0"/>
              <a:t>N / F </a:t>
            </a:r>
            <a:r>
              <a:rPr lang="en-US" dirty="0" smtClean="0"/>
              <a:t>pages!</a:t>
            </a:r>
          </a:p>
          <a:p>
            <a:pPr lvl="1"/>
            <a:r>
              <a:rPr lang="en-US" dirty="0" smtClean="0"/>
              <a:t>We have the fill factor in order to leave some open slots for faster </a:t>
            </a:r>
            <a:r>
              <a:rPr lang="en-US" dirty="0" err="1" smtClean="0"/>
              <a:t>insersions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>
                <a:sym typeface="Wingdings"/>
              </a:rPr>
              <a:t>What height (</a:t>
            </a:r>
            <a:r>
              <a:rPr lang="en-US" i="1" dirty="0" smtClean="0">
                <a:sym typeface="Wingdings"/>
              </a:rPr>
              <a:t>h</a:t>
            </a:r>
            <a:r>
              <a:rPr lang="en-US" dirty="0" smtClean="0">
                <a:sym typeface="Wingdings"/>
              </a:rPr>
              <a:t>) does our B+ Tree need to be?</a:t>
            </a:r>
          </a:p>
          <a:p>
            <a:pPr lvl="1"/>
            <a:r>
              <a:rPr lang="en-US" dirty="0" smtClean="0">
                <a:sym typeface="Wingdings"/>
              </a:rPr>
              <a:t>h=1  Just the root node- room to index f pages</a:t>
            </a:r>
          </a:p>
          <a:p>
            <a:pPr lvl="1"/>
            <a:r>
              <a:rPr lang="en-US" dirty="0" smtClean="0">
                <a:sym typeface="Wingdings"/>
              </a:rPr>
              <a:t>h=2  f leaf nodes- room to index f</a:t>
            </a:r>
            <a:r>
              <a:rPr lang="en-US" baseline="30000" dirty="0" smtClean="0">
                <a:sym typeface="Wingdings"/>
              </a:rPr>
              <a:t>2</a:t>
            </a:r>
            <a:r>
              <a:rPr lang="en-US" dirty="0" smtClean="0">
                <a:sym typeface="Wingdings"/>
              </a:rPr>
              <a:t> pages</a:t>
            </a:r>
          </a:p>
          <a:p>
            <a:pPr lvl="1"/>
            <a:r>
              <a:rPr lang="en-US" dirty="0" smtClean="0">
                <a:sym typeface="Wingdings"/>
              </a:rPr>
              <a:t>h=3  f</a:t>
            </a:r>
            <a:r>
              <a:rPr lang="en-US" baseline="30000" dirty="0" smtClean="0">
                <a:sym typeface="Wingdings"/>
              </a:rPr>
              <a:t>2</a:t>
            </a:r>
            <a:r>
              <a:rPr lang="en-US" dirty="0" smtClean="0">
                <a:sym typeface="Wingdings"/>
              </a:rPr>
              <a:t> leaf nodes- room to index f</a:t>
            </a:r>
            <a:r>
              <a:rPr lang="en-US" baseline="30000" dirty="0" smtClean="0">
                <a:sym typeface="Wingdings"/>
              </a:rPr>
              <a:t>3 </a:t>
            </a:r>
            <a:r>
              <a:rPr lang="en-US" dirty="0" smtClean="0">
                <a:sym typeface="Wingdings"/>
              </a:rPr>
              <a:t>pages</a:t>
            </a:r>
          </a:p>
          <a:p>
            <a:pPr lvl="1"/>
            <a:r>
              <a:rPr lang="en-US" dirty="0" smtClean="0">
                <a:sym typeface="Wingdings"/>
              </a:rPr>
              <a:t>…</a:t>
            </a:r>
          </a:p>
          <a:p>
            <a:pPr lvl="1"/>
            <a:r>
              <a:rPr lang="en-US" dirty="0" smtClean="0">
                <a:sym typeface="Wingdings"/>
              </a:rPr>
              <a:t>h  </a:t>
            </a:r>
            <a:r>
              <a:rPr lang="en-US" smtClean="0">
                <a:sym typeface="Wingdings"/>
              </a:rPr>
              <a:t>f</a:t>
            </a:r>
            <a:r>
              <a:rPr lang="en-US" baseline="30000" smtClean="0">
                <a:sym typeface="Wingdings"/>
              </a:rPr>
              <a:t>h-1</a:t>
            </a:r>
            <a:r>
              <a:rPr lang="en-US" smtClean="0">
                <a:sym typeface="Wingdings"/>
              </a:rPr>
              <a:t> leaf nodes- </a:t>
            </a:r>
            <a:r>
              <a:rPr lang="en-US" dirty="0" smtClean="0">
                <a:sym typeface="Wingdings"/>
              </a:rPr>
              <a:t>room to index </a:t>
            </a:r>
            <a:r>
              <a:rPr lang="en-US" dirty="0" err="1" smtClean="0">
                <a:sym typeface="Wingdings"/>
              </a:rPr>
              <a:t>f</a:t>
            </a:r>
            <a:r>
              <a:rPr lang="en-US" baseline="30000" dirty="0" err="1" smtClean="0">
                <a:sym typeface="Wingdings"/>
              </a:rPr>
              <a:t>h</a:t>
            </a:r>
            <a:r>
              <a:rPr lang="en-US" dirty="0" smtClean="0">
                <a:sym typeface="Wingdings"/>
              </a:rPr>
              <a:t> pages!</a:t>
            </a:r>
            <a:endParaRPr lang="en-US" baseline="30000" dirty="0" smtClean="0">
              <a:sym typeface="Wingdings"/>
            </a:endParaRPr>
          </a:p>
          <a:p>
            <a:pPr marL="0" indent="0">
              <a:buNone/>
            </a:pPr>
            <a:endParaRPr lang="en-US" dirty="0" smtClean="0">
              <a:sym typeface="Wingding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8045450" y="666571"/>
            <a:ext cx="3803650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NOTE: </a:t>
            </a:r>
            <a:r>
              <a:rPr lang="en-US" sz="2400" dirty="0" smtClean="0">
                <a:latin typeface="+mj-lt"/>
              </a:rPr>
              <a:t>This has been tweaked slightly since presentation in lecture- read carefully!</a:t>
            </a:r>
            <a:endParaRPr lang="en-US" sz="24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7943850" y="5083466"/>
                <a:ext cx="3511550" cy="116493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spAutoFit/>
              </a:bodyPr>
              <a:lstStyle/>
              <a:p>
                <a:r>
                  <a:rPr lang="en-US" sz="2800" dirty="0" smtClean="0">
                    <a:latin typeface="+mj-lt"/>
                    <a:sym typeface="Wingdings"/>
                  </a:rPr>
                  <a:t> We </a:t>
                </a:r>
                <a:r>
                  <a:rPr lang="en-US" sz="2800" dirty="0">
                    <a:latin typeface="+mj-lt"/>
                    <a:sym typeface="Wingdings"/>
                  </a:rPr>
                  <a:t>need a B+ Tree </a:t>
                </a:r>
                <a:r>
                  <a:rPr lang="en-US" sz="2800">
                    <a:latin typeface="+mj-lt"/>
                    <a:sym typeface="Wingdings"/>
                  </a:rPr>
                  <a:t>of </a:t>
                </a:r>
                <a:r>
                  <a:rPr lang="en-US" sz="2800" smtClean="0">
                    <a:latin typeface="+mj-lt"/>
                    <a:sym typeface="Wingdings"/>
                  </a:rPr>
                  <a:t>height h = 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sz="2800" i="1">
                            <a:latin typeface="Cambria Math" charset="0"/>
                            <a:sym typeface="Wingdings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sz="2800" i="1">
                                <a:latin typeface="Cambria Math" charset="0"/>
                                <a:sym typeface="Wingdings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800" i="1">
                                    <a:latin typeface="Cambria Math" charset="0"/>
                                    <a:sym typeface="Wingdings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800">
                                    <a:latin typeface="Cambria Math" charset="0"/>
                                    <a:sym typeface="Wingdings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sz="2800" i="1" smtClean="0">
                                    <a:latin typeface="Cambria Math" charset="0"/>
                                    <a:sym typeface="Wingdings"/>
                                  </a:rPr>
                                  <m:t>𝑓</m:t>
                                </m:r>
                              </m:sub>
                            </m:sSub>
                          </m:fName>
                          <m:e>
                            <m:f>
                              <m:fPr>
                                <m:ctrlPr>
                                  <a:rPr lang="en-US" sz="2800" i="1">
                                    <a:latin typeface="Cambria Math" charset="0"/>
                                    <a:sym typeface="Wingdings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latin typeface="Cambria Math" charset="0"/>
                                    <a:sym typeface="Wingdings"/>
                                  </a:rPr>
                                  <m:t>𝑁</m:t>
                                </m:r>
                              </m:num>
                              <m:den>
                                <m:r>
                                  <a:rPr lang="en-US" sz="2800" i="1">
                                    <a:latin typeface="Cambria Math" charset="0"/>
                                    <a:sym typeface="Wingdings"/>
                                  </a:rPr>
                                  <m:t>𝐹</m:t>
                                </m:r>
                              </m:den>
                            </m:f>
                          </m:e>
                        </m:func>
                      </m:e>
                    </m:d>
                  </m:oMath>
                </a14:m>
                <a:r>
                  <a:rPr lang="en-US" sz="2800" dirty="0">
                    <a:latin typeface="+mj-lt"/>
                  </a:rPr>
                  <a:t>!</a:t>
                </a: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3850" y="5083466"/>
                <a:ext cx="3511550" cy="116493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03678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  <p:bldP spid="1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Simple Cost Model for Search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73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850900" y="1866900"/>
                <a:ext cx="10820400" cy="3962400"/>
              </a:xfrm>
              <a:noFill/>
              <a:ln/>
            </p:spPr>
            <p:txBody>
              <a:bodyPr vert="horz" lIns="92075" tIns="46038" rIns="92075" bIns="46038" rtlCol="0">
                <a:normAutofit lnSpcReduction="10000"/>
              </a:bodyPr>
              <a:lstStyle/>
              <a:p>
                <a:r>
                  <a:rPr lang="en-US" dirty="0" smtClean="0"/>
                  <a:t>Note that if we have </a:t>
                </a:r>
                <a:r>
                  <a:rPr lang="en-US" b="1" i="1" dirty="0" smtClean="0"/>
                  <a:t>B</a:t>
                </a:r>
                <a:r>
                  <a:rPr lang="en-US" dirty="0" smtClean="0"/>
                  <a:t> available buffer pages, by the same logic:</a:t>
                </a:r>
              </a:p>
              <a:p>
                <a:pPr lvl="1"/>
                <a:r>
                  <a:rPr lang="en-US" dirty="0"/>
                  <a:t>W</a:t>
                </a:r>
                <a:r>
                  <a:rPr lang="en-US" dirty="0" smtClean="0"/>
                  <a:t>e can store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𝑳</m:t>
                    </m:r>
                    <m:r>
                      <a:rPr lang="en-US" b="1" i="1" baseline="-25000" smtClean="0">
                        <a:latin typeface="Cambria Math" charset="0"/>
                      </a:rPr>
                      <m:t>𝑩</m:t>
                    </m:r>
                  </m:oMath>
                </a14:m>
                <a:r>
                  <a:rPr lang="en-US" dirty="0" smtClean="0">
                    <a:sym typeface="Wingdings"/>
                  </a:rPr>
                  <a:t> levels of the B+ Tree in memory</a:t>
                </a:r>
              </a:p>
              <a:p>
                <a:pPr lvl="1"/>
                <a:r>
                  <a:rPr lang="en-US" dirty="0" smtClean="0">
                    <a:sym typeface="Wingdings"/>
                  </a:rPr>
                  <a:t>where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𝑳</m:t>
                    </m:r>
                    <m:r>
                      <a:rPr lang="en-US" b="1" i="1" baseline="-25000">
                        <a:latin typeface="Cambria Math" charset="0"/>
                      </a:rPr>
                      <m:t>𝑩</m:t>
                    </m:r>
                  </m:oMath>
                </a14:m>
                <a:r>
                  <a:rPr lang="en-US" dirty="0" smtClean="0">
                    <a:sym typeface="Wingdings"/>
                  </a:rPr>
                  <a:t> </a:t>
                </a:r>
                <a:r>
                  <a:rPr lang="en-US" b="1" i="1" dirty="0" smtClean="0">
                    <a:sym typeface="Wingdings"/>
                  </a:rPr>
                  <a:t>is the number of levels such that the sum of all the levels’ nodes fit in the buffer: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  <a:sym typeface="Wingdings"/>
                      </a:rPr>
                      <m:t>𝐵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  <a:sym typeface="Wingdings"/>
                      </a:rPr>
                      <m:t>≥1+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  <a:sym typeface="Wingdings"/>
                      </a:rPr>
                      <m:t>𝑓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  <a:sym typeface="Wingdings"/>
                      </a:rPr>
                      <m:t>+…+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𝐿</m:t>
                        </m:r>
                        <m:r>
                          <a:rPr lang="en-US" b="0" i="1" baseline="-25000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𝐵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  <a:sym typeface="Wingdings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𝑙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𝐿</m:t>
                        </m:r>
                        <m:r>
                          <a:rPr lang="en-US" b="0" i="1" baseline="-25000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𝐵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−1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𝑓</m:t>
                        </m:r>
                        <m:r>
                          <a:rPr lang="en-US" b="0" i="1" baseline="30000" smtClean="0"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𝑙</m:t>
                        </m:r>
                      </m:e>
                    </m:nary>
                  </m:oMath>
                </a14:m>
                <a:endParaRPr lang="en-US" dirty="0">
                  <a:sym typeface="Wingdings"/>
                </a:endParaRPr>
              </a:p>
              <a:p>
                <a:endParaRPr lang="en-US" dirty="0" smtClean="0">
                  <a:sym typeface="Wingdings"/>
                </a:endParaRPr>
              </a:p>
              <a:p>
                <a:r>
                  <a:rPr lang="en-US" dirty="0" smtClean="0">
                    <a:sym typeface="Wingdings"/>
                  </a:rPr>
                  <a:t>In summary: to do exact search:</a:t>
                </a:r>
              </a:p>
              <a:p>
                <a:pPr lvl="1"/>
                <a:r>
                  <a:rPr lang="en-US" dirty="0">
                    <a:solidFill>
                      <a:srgbClr val="C00000"/>
                    </a:solidFill>
                    <a:sym typeface="Wingdings"/>
                  </a:rPr>
                  <a:t>W</a:t>
                </a:r>
                <a:r>
                  <a:rPr lang="en-US" dirty="0" smtClean="0">
                    <a:solidFill>
                      <a:srgbClr val="C00000"/>
                    </a:solidFill>
                    <a:sym typeface="Wingdings"/>
                  </a:rPr>
                  <a:t>e read in one page per level of the tree</a:t>
                </a:r>
              </a:p>
              <a:p>
                <a:pPr lvl="1"/>
                <a:r>
                  <a:rPr lang="en-US" dirty="0" smtClean="0">
                    <a:solidFill>
                      <a:srgbClr val="0070C0"/>
                    </a:solidFill>
                    <a:sym typeface="Wingdings"/>
                  </a:rPr>
                  <a:t>However, levels that we can fit in buffer are free!</a:t>
                </a:r>
              </a:p>
              <a:p>
                <a:pPr lvl="1"/>
                <a:r>
                  <a:rPr lang="en-US" dirty="0" smtClean="0">
                    <a:solidFill>
                      <a:schemeClr val="accent6"/>
                    </a:solidFill>
                    <a:sym typeface="Wingdings"/>
                  </a:rPr>
                  <a:t>Finally we read in the actual record</a:t>
                </a:r>
              </a:p>
              <a:p>
                <a:endParaRPr lang="en-US" dirty="0" smtClean="0">
                  <a:sym typeface="Wingdings"/>
                </a:endParaRPr>
              </a:p>
            </p:txBody>
          </p:sp>
        </mc:Choice>
        <mc:Fallback xmlns="">
          <p:sp>
            <p:nvSpPr>
              <p:cNvPr id="83973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50900" y="1866900"/>
                <a:ext cx="10820400" cy="3962400"/>
              </a:xfrm>
              <a:blipFill rotWithShape="0">
                <a:blip r:embed="rId3"/>
                <a:stretch>
                  <a:fillRect l="-1014" t="-3385" r="-1070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8045450" y="666571"/>
            <a:ext cx="3803650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NOTE: </a:t>
            </a:r>
            <a:r>
              <a:rPr lang="en-US" sz="2400" dirty="0" smtClean="0">
                <a:latin typeface="+mj-lt"/>
              </a:rPr>
              <a:t>This has been tweaked slightly since presentation in lecture- read carefully!</a:t>
            </a:r>
            <a:endParaRPr lang="en-US" sz="24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7810659" y="4045081"/>
                <a:ext cx="4161011" cy="161351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spAutoFit/>
              </a:bodyPr>
              <a:lstStyle/>
              <a:p>
                <a:r>
                  <a:rPr lang="en-US" sz="2800" dirty="0" smtClean="0">
                    <a:latin typeface="+mj-lt"/>
                    <a:sym typeface="Wingdings"/>
                  </a:rPr>
                  <a:t>IO Cost: 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sz="2800" i="1" smtClean="0">
                            <a:solidFill>
                              <a:srgbClr val="C00000"/>
                            </a:solidFill>
                            <a:latin typeface="Cambria Math" charset="0"/>
                            <a:sym typeface="Wingdings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sz="2800" i="1">
                                <a:solidFill>
                                  <a:srgbClr val="C00000"/>
                                </a:solidFill>
                                <a:latin typeface="Cambria Math" charset="0"/>
                                <a:sym typeface="Wingdings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800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800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sz="2800" i="1" smtClean="0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  <m:t>𝑓</m:t>
                                </m:r>
                              </m:sub>
                            </m:sSub>
                          </m:fName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  <m:t>𝑁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  <m:t>𝐹</m:t>
                                </m:r>
                              </m:den>
                            </m:f>
                          </m:e>
                        </m:func>
                      </m:e>
                    </m:d>
                    <m:r>
                      <a:rPr lang="en-US" sz="2800" b="0" i="0" smtClean="0">
                        <a:latin typeface="Cambria Math" charset="0"/>
                        <a:sym typeface="Wingdings"/>
                      </a:rPr>
                      <m:t>−</m:t>
                    </m:r>
                    <m:r>
                      <a:rPr lang="en-US" sz="2800" b="0" i="1" smtClean="0">
                        <a:solidFill>
                          <a:srgbClr val="0070C0"/>
                        </a:solidFill>
                        <a:latin typeface="Cambria Math" charset="0"/>
                        <a:sym typeface="Wingdings"/>
                      </a:rPr>
                      <m:t>𝐿</m:t>
                    </m:r>
                    <m:r>
                      <a:rPr lang="en-US" sz="2800" b="0" i="1" baseline="-25000" smtClean="0">
                        <a:solidFill>
                          <a:srgbClr val="0070C0"/>
                        </a:solidFill>
                        <a:latin typeface="Cambria Math" charset="0"/>
                        <a:sym typeface="Wingdings"/>
                      </a:rPr>
                      <m:t>𝐵</m:t>
                    </m:r>
                    <m:r>
                      <a:rPr lang="en-US" sz="2800" b="0" i="1" smtClean="0">
                        <a:latin typeface="Cambria Math" charset="0"/>
                        <a:sym typeface="Wingdings"/>
                      </a:rPr>
                      <m:t>+</m:t>
                    </m:r>
                    <m:r>
                      <a:rPr lang="en-US" sz="2800" b="0" i="1" smtClean="0">
                        <a:solidFill>
                          <a:schemeClr val="accent6"/>
                        </a:solidFill>
                        <a:latin typeface="Cambria Math" charset="0"/>
                        <a:sym typeface="Wingdings"/>
                      </a:rPr>
                      <m:t>1</m:t>
                    </m:r>
                  </m:oMath>
                </a14:m>
                <a:r>
                  <a:rPr lang="en-US" sz="2800" dirty="0" smtClean="0">
                    <a:solidFill>
                      <a:schemeClr val="accent6"/>
                    </a:solidFill>
                    <a:latin typeface="+mj-lt"/>
                  </a:rPr>
                  <a:t>  </a:t>
                </a:r>
              </a:p>
              <a:p>
                <a:endParaRPr lang="en-US" sz="2800" i="1" dirty="0">
                  <a:solidFill>
                    <a:schemeClr val="accent6"/>
                  </a:solidFill>
                  <a:latin typeface="+mj-lt"/>
                </a:endParaRPr>
              </a:p>
              <a:p>
                <a:r>
                  <a:rPr lang="en-US" sz="2800" i="1" dirty="0" smtClean="0">
                    <a:solidFill>
                      <a:schemeClr val="tx1"/>
                    </a:solidFill>
                    <a:latin typeface="+mj-lt"/>
                  </a:rPr>
                  <a:t>where 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1"/>
                        </a:solidFill>
                        <a:latin typeface="Cambria Math" charset="0"/>
                        <a:sym typeface="Wingdings"/>
                      </a:rPr>
                      <m:t>𝐵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  <a:sym typeface="Wingdings"/>
                      </a:rPr>
                      <m:t>≥</m:t>
                    </m:r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𝑙</m:t>
                        </m:r>
                        <m:r>
                          <a:rPr lang="en-US" sz="2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=0</m:t>
                        </m:r>
                      </m:sub>
                      <m:sup>
                        <m:r>
                          <a:rPr lang="en-US" sz="2800" i="1" smtClean="0">
                            <a:solidFill>
                              <a:srgbClr val="0070C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𝐿</m:t>
                        </m:r>
                        <m:r>
                          <a:rPr lang="en-US" sz="2800" i="1" baseline="-25000">
                            <a:solidFill>
                              <a:srgbClr val="0070C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𝐵</m:t>
                        </m:r>
                        <m:r>
                          <a:rPr lang="en-US" sz="2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−1</m:t>
                        </m:r>
                      </m:sup>
                      <m:e>
                        <m:r>
                          <a:rPr lang="en-US" sz="2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𝑓</m:t>
                        </m:r>
                        <m:r>
                          <a:rPr lang="en-US" sz="2800" i="1" baseline="30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𝑙</m:t>
                        </m:r>
                      </m:e>
                    </m:nary>
                  </m:oMath>
                </a14:m>
                <a:endParaRPr lang="en-US" sz="2800" i="1" dirty="0">
                  <a:solidFill>
                    <a:schemeClr val="accent6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10659" y="4045081"/>
                <a:ext cx="4161011" cy="1613519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49384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Simple Cost Model for Search</a:t>
            </a:r>
            <a:endParaRPr lang="en-US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820400" cy="2552700"/>
          </a:xfrm>
          <a:noFill/>
          <a:ln/>
        </p:spPr>
        <p:txBody>
          <a:bodyPr vert="horz" lIns="92075" tIns="46038" rIns="92075" bIns="46038" rtlCol="0">
            <a:normAutofit/>
          </a:bodyPr>
          <a:lstStyle/>
          <a:p>
            <a:r>
              <a:rPr lang="en-US" dirty="0" smtClean="0"/>
              <a:t>To do range search, we just follow the horizontal pointers</a:t>
            </a:r>
          </a:p>
          <a:p>
            <a:endParaRPr lang="en-US" dirty="0">
              <a:solidFill>
                <a:schemeClr val="accent6"/>
              </a:solidFill>
              <a:sym typeface="Wingdings"/>
            </a:endParaRPr>
          </a:p>
          <a:p>
            <a:r>
              <a:rPr lang="en-US" dirty="0" smtClean="0">
                <a:sym typeface="Wingdings"/>
              </a:rPr>
              <a:t>The IO cost is that of loading additional leaf nodes we need to access + the IO cost of loading each </a:t>
            </a:r>
            <a:r>
              <a:rPr lang="en-US" b="1" i="1" dirty="0" smtClean="0">
                <a:sym typeface="Wingdings"/>
              </a:rPr>
              <a:t>page</a:t>
            </a:r>
            <a:r>
              <a:rPr lang="en-US" dirty="0" smtClean="0">
                <a:sym typeface="Wingdings"/>
              </a:rPr>
              <a:t> of the results- we phrase this as “Cost(OUT)”</a:t>
            </a:r>
          </a:p>
          <a:p>
            <a:endParaRPr lang="en-US" dirty="0" smtClean="0">
              <a:sym typeface="Wingding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8045450" y="666571"/>
            <a:ext cx="3803650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NOTE: </a:t>
            </a:r>
            <a:r>
              <a:rPr lang="en-US" sz="2400" dirty="0" smtClean="0">
                <a:latin typeface="+mj-lt"/>
              </a:rPr>
              <a:t>This has been tweaked slightly since presentation in lecture- read carefully!</a:t>
            </a:r>
            <a:endParaRPr lang="en-US" sz="24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4180594" y="4527240"/>
                <a:ext cx="5690917" cy="161351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spAutoFit/>
              </a:bodyPr>
              <a:lstStyle/>
              <a:p>
                <a:r>
                  <a:rPr lang="en-US" sz="2800" dirty="0" smtClean="0">
                    <a:latin typeface="+mj-lt"/>
                    <a:sym typeface="Wingdings"/>
                  </a:rPr>
                  <a:t>IO Cost: 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sz="2800" i="1" smtClean="0">
                            <a:solidFill>
                              <a:srgbClr val="C00000"/>
                            </a:solidFill>
                            <a:latin typeface="Cambria Math" charset="0"/>
                            <a:sym typeface="Wingdings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sz="2800" i="1">
                                <a:solidFill>
                                  <a:srgbClr val="C00000"/>
                                </a:solidFill>
                                <a:latin typeface="Cambria Math" charset="0"/>
                                <a:sym typeface="Wingdings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800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800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sz="2800" i="1" smtClean="0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  <m:t>𝑓</m:t>
                                </m:r>
                              </m:sub>
                            </m:sSub>
                          </m:fName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  <m:t>𝑁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rgbClr val="C00000"/>
                                    </a:solidFill>
                                    <a:latin typeface="Cambria Math" charset="0"/>
                                    <a:sym typeface="Wingdings"/>
                                  </a:rPr>
                                  <m:t>𝐹</m:t>
                                </m:r>
                              </m:den>
                            </m:f>
                          </m:e>
                        </m:func>
                      </m:e>
                    </m:d>
                    <m:r>
                      <a:rPr lang="en-US" sz="2800" b="0" i="0" smtClean="0">
                        <a:latin typeface="Cambria Math" charset="0"/>
                        <a:sym typeface="Wingdings"/>
                      </a:rPr>
                      <m:t>−</m:t>
                    </m:r>
                    <m:r>
                      <a:rPr lang="en-US" sz="2800" b="0" i="1" smtClean="0">
                        <a:solidFill>
                          <a:srgbClr val="0070C0"/>
                        </a:solidFill>
                        <a:latin typeface="Cambria Math" charset="0"/>
                        <a:sym typeface="Wingdings"/>
                      </a:rPr>
                      <m:t>𝐿</m:t>
                    </m:r>
                    <m:r>
                      <a:rPr lang="en-US" sz="2800" b="0" i="1" baseline="-25000" smtClean="0">
                        <a:solidFill>
                          <a:srgbClr val="0070C0"/>
                        </a:solidFill>
                        <a:latin typeface="Cambria Math" charset="0"/>
                        <a:sym typeface="Wingdings"/>
                      </a:rPr>
                      <m:t>𝐵</m:t>
                    </m:r>
                    <m:r>
                      <a:rPr lang="en-US" sz="2800" b="0" i="1" smtClean="0">
                        <a:latin typeface="Cambria Math" charset="0"/>
                        <a:sym typeface="Wingdings"/>
                      </a:rPr>
                      <m:t>+</m:t>
                    </m:r>
                    <m:r>
                      <a:rPr lang="en-US" sz="2800" b="0" i="1" smtClean="0">
                        <a:solidFill>
                          <a:schemeClr val="accent6"/>
                        </a:solidFill>
                        <a:latin typeface="Cambria Math" charset="0"/>
                        <a:sym typeface="Wingdings"/>
                      </a:rPr>
                      <m:t>𝐶𝑜𝑠𝑡</m:t>
                    </m:r>
                    <m:r>
                      <a:rPr lang="en-US" sz="2800" b="0" i="1" smtClean="0">
                        <a:solidFill>
                          <a:schemeClr val="accent6"/>
                        </a:solidFill>
                        <a:latin typeface="Cambria Math" charset="0"/>
                        <a:sym typeface="Wingdings"/>
                      </a:rPr>
                      <m:t>(</m:t>
                    </m:r>
                    <m:r>
                      <a:rPr lang="en-US" sz="2800" b="0" i="1" smtClean="0">
                        <a:solidFill>
                          <a:schemeClr val="accent6"/>
                        </a:solidFill>
                        <a:latin typeface="Cambria Math" charset="0"/>
                        <a:sym typeface="Wingdings"/>
                      </a:rPr>
                      <m:t>𝑂𝑈𝑇</m:t>
                    </m:r>
                    <m:r>
                      <a:rPr lang="en-US" sz="2800" b="0" i="1" smtClean="0">
                        <a:solidFill>
                          <a:schemeClr val="accent6"/>
                        </a:solidFill>
                        <a:latin typeface="Cambria Math" charset="0"/>
                        <a:sym typeface="Wingdings"/>
                      </a:rPr>
                      <m:t>)</m:t>
                    </m:r>
                  </m:oMath>
                </a14:m>
                <a:r>
                  <a:rPr lang="en-US" sz="2800" dirty="0" smtClean="0">
                    <a:solidFill>
                      <a:schemeClr val="accent6"/>
                    </a:solidFill>
                    <a:latin typeface="+mj-lt"/>
                  </a:rPr>
                  <a:t>  </a:t>
                </a:r>
              </a:p>
              <a:p>
                <a:endParaRPr lang="en-US" sz="2800" i="1" dirty="0">
                  <a:solidFill>
                    <a:schemeClr val="accent6"/>
                  </a:solidFill>
                  <a:latin typeface="+mj-lt"/>
                </a:endParaRPr>
              </a:p>
              <a:p>
                <a:r>
                  <a:rPr lang="en-US" sz="2800" i="1" dirty="0" smtClean="0">
                    <a:solidFill>
                      <a:schemeClr val="tx1"/>
                    </a:solidFill>
                    <a:latin typeface="+mj-lt"/>
                  </a:rPr>
                  <a:t>where 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1"/>
                        </a:solidFill>
                        <a:latin typeface="Cambria Math" charset="0"/>
                        <a:sym typeface="Wingdings"/>
                      </a:rPr>
                      <m:t>𝐵</m:t>
                    </m:r>
                    <m:r>
                      <a:rPr lang="en-US" sz="2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  <a:sym typeface="Wingdings"/>
                      </a:rPr>
                      <m:t>≥</m:t>
                    </m:r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𝑙</m:t>
                        </m:r>
                        <m:r>
                          <a:rPr lang="en-US" sz="2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=0</m:t>
                        </m:r>
                      </m:sub>
                      <m:sup>
                        <m:r>
                          <a:rPr lang="en-US" sz="2800" i="1" smtClean="0">
                            <a:solidFill>
                              <a:srgbClr val="0070C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𝐿</m:t>
                        </m:r>
                        <m:r>
                          <a:rPr lang="en-US" sz="2800" i="1" baseline="-25000">
                            <a:solidFill>
                              <a:srgbClr val="0070C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𝐵</m:t>
                        </m:r>
                        <m:r>
                          <a:rPr lang="en-US" sz="2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−1</m:t>
                        </m:r>
                      </m:sup>
                      <m:e>
                        <m:r>
                          <a:rPr lang="en-US" sz="2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𝑓</m:t>
                        </m:r>
                        <m:r>
                          <a:rPr lang="en-US" sz="2800" i="1" baseline="30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  <a:sym typeface="Wingdings"/>
                          </a:rPr>
                          <m:t>𝑙</m:t>
                        </m:r>
                      </m:e>
                    </m:nary>
                  </m:oMath>
                </a14:m>
                <a:endParaRPr lang="en-US" sz="2800" i="1" dirty="0">
                  <a:solidFill>
                    <a:schemeClr val="accent6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80594" y="4527240"/>
                <a:ext cx="5690917" cy="161351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54916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 animBg="1"/>
      <p:bldP spid="1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Fast Insertions &amp; Self-Balancing</a:t>
            </a:r>
            <a:endParaRPr lang="en-US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3733800"/>
          </a:xfrm>
          <a:noFill/>
          <a:ln/>
        </p:spPr>
        <p:txBody>
          <a:bodyPr vert="horz" lIns="92075" tIns="46038" rIns="92075" bIns="46038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We won’t go into specifics of B+ Tree insertion algorithm, but has several attractive qualities: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 lvl="1"/>
            <a:r>
              <a:rPr lang="en-US" b="1" dirty="0" smtClean="0"/>
              <a:t>~ Same cost as exact search</a:t>
            </a:r>
          </a:p>
          <a:p>
            <a:pPr lvl="1"/>
            <a:endParaRPr lang="en-US" b="1" dirty="0"/>
          </a:p>
          <a:p>
            <a:pPr lvl="1"/>
            <a:r>
              <a:rPr lang="en-US" b="1" i="1" dirty="0" smtClean="0"/>
              <a:t>Self-balancing: </a:t>
            </a:r>
            <a:r>
              <a:rPr lang="en-US" dirty="0" smtClean="0"/>
              <a:t>B+ Tree remains </a:t>
            </a:r>
            <a:r>
              <a:rPr lang="en-US" b="1" dirty="0" smtClean="0"/>
              <a:t>balanced </a:t>
            </a:r>
            <a:r>
              <a:rPr lang="en-US" dirty="0" smtClean="0"/>
              <a:t>(with respect to height) even after insert</a:t>
            </a:r>
            <a:endParaRPr lang="en-US" i="1" dirty="0" smtClean="0"/>
          </a:p>
          <a:p>
            <a:pPr lvl="1"/>
            <a:endParaRPr lang="en-US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1486429" y="5130105"/>
            <a:ext cx="9231842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B+ Trees also (relatively) fast for single insertions!</a:t>
            </a:r>
          </a:p>
          <a:p>
            <a:pPr algn="ctr"/>
            <a:r>
              <a:rPr lang="en-US" sz="2800" i="1" dirty="0" smtClean="0">
                <a:latin typeface="+mj-lt"/>
              </a:rPr>
              <a:t>However, can become bottleneck if many insertions (if fill-factor slack is used up…)</a:t>
            </a:r>
            <a:endParaRPr lang="en-US" sz="2800" i="1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12337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555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556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Clustered Indexes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743618" y="2767281"/>
            <a:ext cx="867015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/>
              <a:t>An index is </a:t>
            </a:r>
            <a:r>
              <a:rPr lang="en-US" sz="4000" b="1" i="1" u="sng" dirty="0"/>
              <a:t>clustered</a:t>
            </a:r>
            <a:r>
              <a:rPr lang="en-US" sz="4000" dirty="0"/>
              <a:t> if </a:t>
            </a:r>
            <a:r>
              <a:rPr lang="en-US" sz="4000" dirty="0" smtClean="0"/>
              <a:t>the underlying data is </a:t>
            </a:r>
            <a:r>
              <a:rPr lang="en-US" sz="4000" dirty="0"/>
              <a:t>ordered in the same way </a:t>
            </a:r>
            <a:r>
              <a:rPr lang="en-US" sz="4000" dirty="0" smtClean="0"/>
              <a:t>as the index’s data entries.</a:t>
            </a:r>
            <a:endParaRPr lang="en-US" sz="40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339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Clustered Indexes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152480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Clustered vs. </a:t>
            </a:r>
            <a:r>
              <a:rPr lang="en-US" dirty="0" err="1" smtClean="0"/>
              <a:t>Unclustered</a:t>
            </a:r>
            <a:r>
              <a:rPr lang="en-US" dirty="0" smtClean="0"/>
              <a:t> Index</a:t>
            </a:r>
            <a:endParaRPr lang="en-US" dirty="0"/>
          </a:p>
        </p:txBody>
      </p:sp>
      <p:graphicFrame>
        <p:nvGraphicFramePr>
          <p:cNvPr id="3" name="Group 4"/>
          <p:cNvGraphicFramePr>
            <a:graphicFrameLocks noGrp="1"/>
          </p:cNvGraphicFramePr>
          <p:nvPr>
            <p:extLst/>
          </p:nvPr>
        </p:nvGraphicFramePr>
        <p:xfrm>
          <a:off x="2239669" y="1982175"/>
          <a:ext cx="1160215" cy="685800"/>
        </p:xfrm>
        <a:graphic>
          <a:graphicData uri="http://schemas.openxmlformats.org/drawingml/2006/table">
            <a:tbl>
              <a:tblPr/>
              <a:tblGrid>
                <a:gridCol w="587573"/>
                <a:gridCol w="57264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4" name="Straight Arrow Connector 3"/>
          <p:cNvCxnSpPr>
            <a:endCxn id="5" idx="0"/>
          </p:cNvCxnSpPr>
          <p:nvPr/>
        </p:nvCxnSpPr>
        <p:spPr>
          <a:xfrm flipH="1">
            <a:off x="1758474" y="2478279"/>
            <a:ext cx="854778" cy="893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Group 113"/>
          <p:cNvGraphicFramePr>
            <a:graphicFrameLocks noGrp="1"/>
          </p:cNvGraphicFramePr>
          <p:nvPr>
            <p:extLst/>
          </p:nvPr>
        </p:nvGraphicFramePr>
        <p:xfrm>
          <a:off x="903697" y="3371319"/>
          <a:ext cx="1709555" cy="718458"/>
        </p:xfrm>
        <a:graphic>
          <a:graphicData uri="http://schemas.openxmlformats.org/drawingml/2006/table">
            <a:tbl>
              <a:tblPr/>
              <a:tblGrid>
                <a:gridCol w="239135"/>
                <a:gridCol w="198430"/>
                <a:gridCol w="198431"/>
                <a:gridCol w="198430"/>
                <a:gridCol w="239135"/>
                <a:gridCol w="198430"/>
                <a:gridCol w="198431"/>
                <a:gridCol w="23913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Group 113"/>
          <p:cNvGraphicFramePr>
            <a:graphicFrameLocks noGrp="1"/>
          </p:cNvGraphicFramePr>
          <p:nvPr>
            <p:extLst/>
          </p:nvPr>
        </p:nvGraphicFramePr>
        <p:xfrm>
          <a:off x="3029482" y="3360433"/>
          <a:ext cx="1718593" cy="718458"/>
        </p:xfrm>
        <a:graphic>
          <a:graphicData uri="http://schemas.openxmlformats.org/drawingml/2006/table">
            <a:tbl>
              <a:tblPr/>
              <a:tblGrid>
                <a:gridCol w="240399"/>
                <a:gridCol w="199479"/>
                <a:gridCol w="199480"/>
                <a:gridCol w="199479"/>
                <a:gridCol w="240399"/>
                <a:gridCol w="199479"/>
                <a:gridCol w="199480"/>
                <a:gridCol w="240398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8" name="Straight Arrow Connector 7"/>
          <p:cNvCxnSpPr>
            <a:endCxn id="7" idx="0"/>
          </p:cNvCxnSpPr>
          <p:nvPr/>
        </p:nvCxnSpPr>
        <p:spPr>
          <a:xfrm>
            <a:off x="3094447" y="2478279"/>
            <a:ext cx="794331" cy="8821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14" idx="0"/>
          </p:cNvCxnSpPr>
          <p:nvPr/>
        </p:nvCxnSpPr>
        <p:spPr>
          <a:xfrm flipH="1">
            <a:off x="827883" y="3888538"/>
            <a:ext cx="176009" cy="64079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18531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cxnSp>
        <p:nvCxnSpPr>
          <p:cNvPr id="15" name="Straight Arrow Connector 14"/>
          <p:cNvCxnSpPr>
            <a:endCxn id="16" idx="0"/>
          </p:cNvCxnSpPr>
          <p:nvPr/>
        </p:nvCxnSpPr>
        <p:spPr>
          <a:xfrm>
            <a:off x="1337373" y="3896825"/>
            <a:ext cx="58319" cy="63250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86340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cxnSp>
        <p:nvCxnSpPr>
          <p:cNvPr id="17" name="Straight Arrow Connector 16"/>
          <p:cNvCxnSpPr>
            <a:endCxn id="18" idx="0"/>
          </p:cNvCxnSpPr>
          <p:nvPr/>
        </p:nvCxnSpPr>
        <p:spPr>
          <a:xfrm>
            <a:off x="1765896" y="3896825"/>
            <a:ext cx="197605" cy="6407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754149" y="4537564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cxnSp>
        <p:nvCxnSpPr>
          <p:cNvPr id="19" name="Straight Arrow Connector 18"/>
          <p:cNvCxnSpPr>
            <a:endCxn id="20" idx="0"/>
          </p:cNvCxnSpPr>
          <p:nvPr/>
        </p:nvCxnSpPr>
        <p:spPr>
          <a:xfrm>
            <a:off x="2178714" y="3896825"/>
            <a:ext cx="352596" cy="6394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321958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cxnSp>
        <p:nvCxnSpPr>
          <p:cNvPr id="21" name="Straight Arrow Connector 20"/>
          <p:cNvCxnSpPr>
            <a:endCxn id="22" idx="0"/>
          </p:cNvCxnSpPr>
          <p:nvPr/>
        </p:nvCxnSpPr>
        <p:spPr>
          <a:xfrm flipH="1">
            <a:off x="3099119" y="3984377"/>
            <a:ext cx="69637" cy="55191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889767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cxnSp>
        <p:nvCxnSpPr>
          <p:cNvPr id="23" name="Straight Arrow Connector 22"/>
          <p:cNvCxnSpPr>
            <a:endCxn id="24" idx="0"/>
          </p:cNvCxnSpPr>
          <p:nvPr/>
        </p:nvCxnSpPr>
        <p:spPr>
          <a:xfrm>
            <a:off x="3478167" y="3895856"/>
            <a:ext cx="188761" cy="6404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457576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cxnSp>
        <p:nvCxnSpPr>
          <p:cNvPr id="25" name="Straight Arrow Connector 24"/>
          <p:cNvCxnSpPr>
            <a:endCxn id="26" idx="0"/>
          </p:cNvCxnSpPr>
          <p:nvPr/>
        </p:nvCxnSpPr>
        <p:spPr>
          <a:xfrm>
            <a:off x="3884260" y="3895856"/>
            <a:ext cx="350477" cy="6404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025385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cxnSp>
        <p:nvCxnSpPr>
          <p:cNvPr id="27" name="Straight Arrow Connector 26"/>
          <p:cNvCxnSpPr>
            <a:endCxn id="28" idx="0"/>
          </p:cNvCxnSpPr>
          <p:nvPr/>
        </p:nvCxnSpPr>
        <p:spPr>
          <a:xfrm>
            <a:off x="4242717" y="3887901"/>
            <a:ext cx="559828" cy="64143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593193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2447323" y="3888538"/>
            <a:ext cx="764586" cy="2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aphicFrame>
        <p:nvGraphicFramePr>
          <p:cNvPr id="86" name="Group 4"/>
          <p:cNvGraphicFramePr>
            <a:graphicFrameLocks noGrp="1"/>
          </p:cNvGraphicFramePr>
          <p:nvPr>
            <p:extLst/>
          </p:nvPr>
        </p:nvGraphicFramePr>
        <p:xfrm>
          <a:off x="8610782" y="1982175"/>
          <a:ext cx="1160215" cy="685800"/>
        </p:xfrm>
        <a:graphic>
          <a:graphicData uri="http://schemas.openxmlformats.org/drawingml/2006/table">
            <a:tbl>
              <a:tblPr/>
              <a:tblGrid>
                <a:gridCol w="587573"/>
                <a:gridCol w="57264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87" name="Straight Arrow Connector 86"/>
          <p:cNvCxnSpPr>
            <a:endCxn id="89" idx="0"/>
          </p:cNvCxnSpPr>
          <p:nvPr/>
        </p:nvCxnSpPr>
        <p:spPr>
          <a:xfrm flipH="1">
            <a:off x="8129587" y="2478279"/>
            <a:ext cx="854778" cy="893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8" name="Group 113"/>
          <p:cNvGraphicFramePr>
            <a:graphicFrameLocks noGrp="1"/>
          </p:cNvGraphicFramePr>
          <p:nvPr>
            <p:extLst/>
          </p:nvPr>
        </p:nvGraphicFramePr>
        <p:xfrm>
          <a:off x="7274810" y="3371319"/>
          <a:ext cx="1709555" cy="718458"/>
        </p:xfrm>
        <a:graphic>
          <a:graphicData uri="http://schemas.openxmlformats.org/drawingml/2006/table">
            <a:tbl>
              <a:tblPr/>
              <a:tblGrid>
                <a:gridCol w="239135"/>
                <a:gridCol w="198430"/>
                <a:gridCol w="198431"/>
                <a:gridCol w="198430"/>
                <a:gridCol w="239135"/>
                <a:gridCol w="198430"/>
                <a:gridCol w="198431"/>
                <a:gridCol w="23913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9" name="Group 113"/>
          <p:cNvGraphicFramePr>
            <a:graphicFrameLocks noGrp="1"/>
          </p:cNvGraphicFramePr>
          <p:nvPr>
            <p:extLst/>
          </p:nvPr>
        </p:nvGraphicFramePr>
        <p:xfrm>
          <a:off x="9400595" y="3360433"/>
          <a:ext cx="1718593" cy="718458"/>
        </p:xfrm>
        <a:graphic>
          <a:graphicData uri="http://schemas.openxmlformats.org/drawingml/2006/table">
            <a:tbl>
              <a:tblPr/>
              <a:tblGrid>
                <a:gridCol w="240399"/>
                <a:gridCol w="199479"/>
                <a:gridCol w="199480"/>
                <a:gridCol w="199479"/>
                <a:gridCol w="240399"/>
                <a:gridCol w="199479"/>
                <a:gridCol w="199480"/>
                <a:gridCol w="240398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90" name="Straight Arrow Connector 89"/>
          <p:cNvCxnSpPr>
            <a:endCxn id="96" idx="0"/>
          </p:cNvCxnSpPr>
          <p:nvPr/>
        </p:nvCxnSpPr>
        <p:spPr>
          <a:xfrm>
            <a:off x="8112178" y="3920167"/>
            <a:ext cx="222436" cy="61739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6989644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cxnSp>
        <p:nvCxnSpPr>
          <p:cNvPr id="93" name="Straight Arrow Connector 92"/>
          <p:cNvCxnSpPr>
            <a:endCxn id="106" idx="0"/>
          </p:cNvCxnSpPr>
          <p:nvPr/>
        </p:nvCxnSpPr>
        <p:spPr>
          <a:xfrm flipH="1">
            <a:off x="9455520" y="3920167"/>
            <a:ext cx="1225846" cy="6079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8701051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cxnSp>
        <p:nvCxnSpPr>
          <p:cNvPr id="95" name="Straight Arrow Connector 94"/>
          <p:cNvCxnSpPr>
            <a:endCxn id="92" idx="0"/>
          </p:cNvCxnSpPr>
          <p:nvPr/>
        </p:nvCxnSpPr>
        <p:spPr>
          <a:xfrm flipH="1">
            <a:off x="7198996" y="3903432"/>
            <a:ext cx="187763" cy="6259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8125262" y="4537564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cxnSp>
        <p:nvCxnSpPr>
          <p:cNvPr id="97" name="Straight Arrow Connector 96"/>
          <p:cNvCxnSpPr>
            <a:endCxn id="98" idx="0"/>
          </p:cNvCxnSpPr>
          <p:nvPr/>
        </p:nvCxnSpPr>
        <p:spPr>
          <a:xfrm>
            <a:off x="8549827" y="3896825"/>
            <a:ext cx="1459326" cy="64515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9799801" y="4541980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cxnSp>
        <p:nvCxnSpPr>
          <p:cNvPr id="99" name="Straight Arrow Connector 98"/>
          <p:cNvCxnSpPr>
            <a:endCxn id="94" idx="0"/>
          </p:cNvCxnSpPr>
          <p:nvPr/>
        </p:nvCxnSpPr>
        <p:spPr>
          <a:xfrm>
            <a:off x="7697342" y="3920167"/>
            <a:ext cx="1213061" cy="60916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10935096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cxnSp>
        <p:nvCxnSpPr>
          <p:cNvPr id="101" name="Straight Arrow Connector 100"/>
          <p:cNvCxnSpPr>
            <a:endCxn id="102" idx="0"/>
          </p:cNvCxnSpPr>
          <p:nvPr/>
        </p:nvCxnSpPr>
        <p:spPr>
          <a:xfrm flipH="1">
            <a:off x="7737917" y="3895856"/>
            <a:ext cx="2111363" cy="63347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7528565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cxnSp>
        <p:nvCxnSpPr>
          <p:cNvPr id="103" name="Straight Arrow Connector 102"/>
          <p:cNvCxnSpPr/>
          <p:nvPr/>
        </p:nvCxnSpPr>
        <p:spPr>
          <a:xfrm>
            <a:off x="10255373" y="3895856"/>
            <a:ext cx="350477" cy="64043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0396498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9564187" y="3920167"/>
            <a:ext cx="1609471" cy="60916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9246168" y="4528107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cxnSp>
        <p:nvCxnSpPr>
          <p:cNvPr id="107" name="Straight Arrow Connector 106"/>
          <p:cNvCxnSpPr/>
          <p:nvPr/>
        </p:nvCxnSpPr>
        <p:spPr>
          <a:xfrm flipV="1">
            <a:off x="8818436" y="3888538"/>
            <a:ext cx="764586" cy="2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9" name="Straight Arrow Connector 248"/>
          <p:cNvCxnSpPr/>
          <p:nvPr/>
        </p:nvCxnSpPr>
        <p:spPr>
          <a:xfrm>
            <a:off x="9424174" y="2478279"/>
            <a:ext cx="794331" cy="8821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1" name="TextBox 250"/>
          <p:cNvSpPr txBox="1"/>
          <p:nvPr/>
        </p:nvSpPr>
        <p:spPr>
          <a:xfrm>
            <a:off x="1893054" y="5363031"/>
            <a:ext cx="1873123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Clustered</a:t>
            </a:r>
            <a:endParaRPr lang="en-US" sz="2800" dirty="0">
              <a:latin typeface="+mj-lt"/>
            </a:endParaRPr>
          </a:p>
        </p:txBody>
      </p:sp>
      <p:sp>
        <p:nvSpPr>
          <p:cNvPr id="252" name="TextBox 251"/>
          <p:cNvSpPr txBox="1"/>
          <p:nvPr/>
        </p:nvSpPr>
        <p:spPr>
          <a:xfrm>
            <a:off x="8190366" y="5363031"/>
            <a:ext cx="2001046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Unclustered</a:t>
            </a:r>
            <a:endParaRPr lang="en-US" sz="2800" dirty="0">
              <a:latin typeface="+mj-lt"/>
            </a:endParaRPr>
          </a:p>
        </p:txBody>
      </p:sp>
      <p:cxnSp>
        <p:nvCxnSpPr>
          <p:cNvPr id="254" name="Straight Connector 253"/>
          <p:cNvCxnSpPr/>
          <p:nvPr/>
        </p:nvCxnSpPr>
        <p:spPr>
          <a:xfrm>
            <a:off x="29210" y="4260336"/>
            <a:ext cx="12192000" cy="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TextBox 254"/>
          <p:cNvSpPr txBox="1"/>
          <p:nvPr/>
        </p:nvSpPr>
        <p:spPr>
          <a:xfrm>
            <a:off x="5108615" y="2729419"/>
            <a:ext cx="1801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latin typeface="+mj-lt"/>
              </a:rPr>
              <a:t>Index Entries</a:t>
            </a:r>
            <a:endParaRPr lang="en-US" sz="2400">
              <a:latin typeface="+mj-lt"/>
            </a:endParaRPr>
          </a:p>
        </p:txBody>
      </p:sp>
      <p:sp>
        <p:nvSpPr>
          <p:cNvPr id="256" name="TextBox 255"/>
          <p:cNvSpPr txBox="1"/>
          <p:nvPr/>
        </p:nvSpPr>
        <p:spPr>
          <a:xfrm>
            <a:off x="5106201" y="4897439"/>
            <a:ext cx="1802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Data Records</a:t>
            </a:r>
            <a:endParaRPr lang="en-US" sz="2400" dirty="0">
              <a:latin typeface="+mj-lt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9" name="Rectangle 5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3339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Clustered Indexes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531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Clustered vs. </a:t>
            </a:r>
            <a:r>
              <a:rPr lang="en-US" dirty="0" err="1" smtClean="0"/>
              <a:t>Unclustered</a:t>
            </a:r>
            <a:r>
              <a:rPr lang="en-US" dirty="0" smtClean="0"/>
              <a:t> Index</a:t>
            </a:r>
            <a:endParaRPr lang="en-US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4597400"/>
          </a:xfrm>
          <a:noFill/>
          <a:ln/>
        </p:spPr>
        <p:txBody>
          <a:bodyPr vert="horz" lIns="92075" tIns="46038" rIns="92075" bIns="46038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Recall that for a disk with block access, </a:t>
            </a:r>
            <a:r>
              <a:rPr lang="en-US" b="1" dirty="0" smtClean="0"/>
              <a:t>sequential IO is much faster than random IO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C00000"/>
              </a:solidFill>
            </a:endParaRPr>
          </a:p>
          <a:p>
            <a:pPr>
              <a:lnSpc>
                <a:spcPct val="90000"/>
              </a:lnSpc>
            </a:pPr>
            <a:r>
              <a:rPr lang="en-US" dirty="0" smtClean="0"/>
              <a:t>For exact search, no difference between clustered / </a:t>
            </a:r>
            <a:r>
              <a:rPr lang="en-US" dirty="0" err="1" smtClean="0"/>
              <a:t>unclustered</a:t>
            </a:r>
            <a:endParaRPr lang="en-US" dirty="0" smtClean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 smtClean="0"/>
              <a:t>For range search over R values: difference between </a:t>
            </a:r>
            <a:r>
              <a:rPr lang="en-US" b="1" dirty="0" smtClean="0"/>
              <a:t>1 random IO + R sequential IO</a:t>
            </a:r>
            <a:r>
              <a:rPr lang="en-US" dirty="0" smtClean="0"/>
              <a:t>, and </a:t>
            </a:r>
            <a:r>
              <a:rPr lang="en-US" b="1" dirty="0" smtClean="0"/>
              <a:t>R random IO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random IO costs ~ 10ms (sequential much much faster)</a:t>
            </a:r>
          </a:p>
          <a:p>
            <a:pPr lvl="1"/>
            <a:r>
              <a:rPr lang="en-US" dirty="0" smtClean="0"/>
              <a:t>For R = 100,000 records- </a:t>
            </a:r>
            <a:r>
              <a:rPr lang="en-US" b="1" dirty="0" smtClean="0"/>
              <a:t>difference between ~10ms and ~17min!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339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Clustered Indexes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67395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Summary </a:t>
            </a:r>
            <a:r>
              <a:rPr lang="en-US" i="1" dirty="0" smtClean="0"/>
              <a:t>[From Lecture 13 too…]</a:t>
            </a:r>
            <a:endParaRPr lang="en-US" i="1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4483100"/>
          </a:xfrm>
          <a:noFill/>
          <a:ln/>
        </p:spPr>
        <p:txBody>
          <a:bodyPr vert="horz" lIns="92075" tIns="46038" rIns="92075" bIns="46038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We covered an algorithm + some optimizations for sorting larger-than-memory files efficiently</a:t>
            </a:r>
          </a:p>
          <a:p>
            <a:pPr lvl="1"/>
            <a:r>
              <a:rPr lang="en-US" dirty="0" smtClean="0"/>
              <a:t>An </a:t>
            </a:r>
            <a:r>
              <a:rPr lang="en-US" b="1" i="1" dirty="0" smtClean="0"/>
              <a:t>IO aware</a:t>
            </a:r>
            <a:r>
              <a:rPr lang="en-US" dirty="0" smtClean="0"/>
              <a:t> algorithm!</a:t>
            </a:r>
          </a:p>
          <a:p>
            <a:pPr lvl="1"/>
            <a:endParaRPr lang="en-US" dirty="0"/>
          </a:p>
          <a:p>
            <a:r>
              <a:rPr lang="en-US" dirty="0" smtClean="0"/>
              <a:t>We create </a:t>
            </a:r>
            <a:r>
              <a:rPr lang="en-US" b="1" dirty="0" smtClean="0"/>
              <a:t>indexes</a:t>
            </a:r>
            <a:r>
              <a:rPr lang="en-US" dirty="0" smtClean="0"/>
              <a:t> over tables in order to support </a:t>
            </a:r>
            <a:r>
              <a:rPr lang="en-US" b="1" i="1" dirty="0" smtClean="0"/>
              <a:t>fast (exact and range) search</a:t>
            </a:r>
            <a:r>
              <a:rPr lang="en-US" dirty="0" smtClean="0"/>
              <a:t> and </a:t>
            </a:r>
            <a:r>
              <a:rPr lang="en-US" b="1" i="1" dirty="0" smtClean="0"/>
              <a:t>insertion</a:t>
            </a:r>
            <a:r>
              <a:rPr lang="en-US" dirty="0" smtClean="0"/>
              <a:t> over </a:t>
            </a:r>
            <a:r>
              <a:rPr lang="en-US" b="1" i="1" dirty="0" smtClean="0"/>
              <a:t>multiple search keys</a:t>
            </a:r>
          </a:p>
          <a:p>
            <a:endParaRPr lang="en-US" b="1" i="1" dirty="0"/>
          </a:p>
          <a:p>
            <a:r>
              <a:rPr lang="en-US" b="1" dirty="0" smtClean="0"/>
              <a:t>B+ Trees </a:t>
            </a:r>
            <a:r>
              <a:rPr lang="en-US" dirty="0" smtClean="0"/>
              <a:t>are one index data structure which support very fast exact and range search &amp; insertion via </a:t>
            </a:r>
            <a:r>
              <a:rPr lang="en-US" b="1" i="1" dirty="0" smtClean="0"/>
              <a:t>high </a:t>
            </a:r>
            <a:r>
              <a:rPr lang="en-US" b="1" i="1" dirty="0" err="1" smtClean="0"/>
              <a:t>fanout</a:t>
            </a:r>
            <a:endParaRPr lang="en-US" b="1" i="1" dirty="0"/>
          </a:p>
          <a:p>
            <a:pPr lvl="1"/>
            <a:r>
              <a:rPr lang="en-US" b="1" i="1" dirty="0" smtClean="0"/>
              <a:t>Clustered vs. </a:t>
            </a:r>
            <a:r>
              <a:rPr lang="en-US" b="1" i="1" dirty="0" err="1" smtClean="0"/>
              <a:t>unclustered</a:t>
            </a:r>
            <a:r>
              <a:rPr lang="en-US" dirty="0" smtClean="0"/>
              <a:t> makes a big difference for range queries too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871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SUMMARY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4915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#2 Hint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0275"/>
          </a:xfrm>
        </p:spPr>
        <p:txBody>
          <a:bodyPr>
            <a:normAutofit/>
          </a:bodyPr>
          <a:lstStyle/>
          <a:p>
            <a:pPr lvl="1"/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You may want to do </a:t>
            </a:r>
            <a:r>
              <a:rPr lang="en-US" i="1" dirty="0" smtClean="0">
                <a:sym typeface="Wingdings"/>
              </a:rPr>
              <a:t>Trigger activity </a:t>
            </a:r>
            <a:r>
              <a:rPr lang="en-US" dirty="0" smtClean="0">
                <a:sym typeface="Wingdings"/>
              </a:rPr>
              <a:t>for project 2.</a:t>
            </a:r>
            <a:endParaRPr lang="en-US" i="1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We’ve noticed those who do it have less trouble with project!</a:t>
            </a:r>
          </a:p>
          <a:p>
            <a:pPr marL="914400" lvl="2" indent="0">
              <a:buNone/>
            </a:pPr>
            <a:endParaRPr lang="en-US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Seems like we’re good here  Exciting for us!</a:t>
            </a:r>
          </a:p>
          <a:p>
            <a:pPr lvl="1"/>
            <a:endParaRPr lang="en-US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Definitely use piazza actively: students have been giving great answers</a:t>
            </a:r>
          </a:p>
          <a:p>
            <a:pPr lvl="2"/>
            <a:r>
              <a:rPr lang="en-US" dirty="0" smtClean="0">
                <a:sym typeface="Wingdings"/>
              </a:rPr>
              <a:t>Hats are back ordered! (well not really)</a:t>
            </a:r>
          </a:p>
          <a:p>
            <a:pPr lvl="1"/>
            <a:endParaRPr lang="en-US" dirty="0">
              <a:sym typeface="Wingding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5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Nested Loop Joins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30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553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RECAP: Joins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Nested Loop Join (NLJ)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Block Nested Loop Join (BNLJ)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Index Nested Loop Join (INLJ)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31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091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065844"/>
            <a:ext cx="8229600" cy="1143000"/>
          </a:xfrm>
        </p:spPr>
        <p:txBody>
          <a:bodyPr/>
          <a:lstStyle/>
          <a:p>
            <a:r>
              <a:rPr lang="en-US" dirty="0" smtClean="0"/>
              <a:t>RECAP: Joins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875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33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3791279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23738" y="4776395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4776205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9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34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9807567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23738" y="4776395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5131090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66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35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135547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07500" y="5176479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4776110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07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36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3273313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07500" y="5176479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24775" y="5131090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40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37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9274453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23737" y="5531065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4386519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64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38</a:t>
            </a:fld>
            <a:endParaRPr lang="en-US" dirty="0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Semantically: A Subset of the Cross </a:t>
            </a:r>
            <a:r>
              <a:rPr lang="en-US" dirty="0"/>
              <a:t>P</a:t>
            </a:r>
            <a:r>
              <a:rPr lang="en-US" dirty="0" smtClean="0"/>
              <a:t>roduct</a:t>
            </a:r>
            <a:endParaRPr lang="en-US" dirty="0"/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562070"/>
              </p:ext>
            </p:extLst>
          </p:nvPr>
        </p:nvGraphicFramePr>
        <p:xfrm>
          <a:off x="2394129" y="3962393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491914"/>
              </p:ext>
            </p:extLst>
          </p:nvPr>
        </p:nvGraphicFramePr>
        <p:xfrm>
          <a:off x="648644" y="3962393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48644" y="3500728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381899" y="3500728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518783" y="4370586"/>
            <a:ext cx="957431" cy="66697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372503"/>
              </p:ext>
            </p:extLst>
          </p:nvPr>
        </p:nvGraphicFramePr>
        <p:xfrm>
          <a:off x="6973702" y="3700337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955177" y="4428419"/>
                <a:ext cx="43441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</m:oMath>
                  </m:oMathPara>
                </a14:m>
                <a:endParaRPr lang="en-US" sz="3600" b="1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5177" y="4428419"/>
                <a:ext cx="434413" cy="553998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3396387" y="5147867"/>
            <a:ext cx="12022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Cross Product</a:t>
            </a:r>
            <a:endParaRPr lang="en-US" sz="2400">
              <a:latin typeface="+mj-lt"/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5398794" y="4370586"/>
            <a:ext cx="957431" cy="66697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273931" y="5205700"/>
            <a:ext cx="1558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Filter by conditions</a:t>
            </a:r>
          </a:p>
          <a:p>
            <a:r>
              <a:rPr lang="en-US" sz="2400" dirty="0" smtClean="0">
                <a:latin typeface="+mj-lt"/>
              </a:rPr>
              <a:t>(</a:t>
            </a:r>
            <a:r>
              <a:rPr lang="en-US" sz="2400" dirty="0" err="1" smtClean="0">
                <a:latin typeface="+mj-lt"/>
              </a:rPr>
              <a:t>r.A</a:t>
            </a:r>
            <a:r>
              <a:rPr lang="en-US" sz="2400" dirty="0" smtClean="0">
                <a:latin typeface="+mj-lt"/>
              </a:rPr>
              <a:t> = </a:t>
            </a:r>
            <a:r>
              <a:rPr lang="en-US" sz="2400" dirty="0" err="1" smtClean="0">
                <a:latin typeface="+mj-lt"/>
              </a:rPr>
              <a:t>s.A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33287" y="4212976"/>
            <a:ext cx="5245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smtClean="0">
                <a:latin typeface="Menlo" charset="0"/>
                <a:ea typeface="Menlo" charset="0"/>
                <a:cs typeface="Menlo" charset="0"/>
              </a:rPr>
              <a:t>…</a:t>
            </a:r>
            <a:endParaRPr lang="en-US" sz="440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200538" y="4370586"/>
            <a:ext cx="2688303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Can we </a:t>
            </a:r>
            <a:r>
              <a:rPr lang="en-US" sz="2800" smtClean="0">
                <a:latin typeface="+mj-lt"/>
              </a:rPr>
              <a:t>actually implement a join in this way?</a:t>
            </a:r>
            <a:endParaRPr lang="en-US" sz="28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991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We write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en-US" dirty="0" smtClean="0"/>
                  <a:t>to mean </a:t>
                </a:r>
                <a:r>
                  <a:rPr lang="en-US" i="1" dirty="0" smtClean="0"/>
                  <a:t>join R and S by returning all tuple pairs where </a:t>
                </a:r>
                <a:r>
                  <a:rPr lang="en-US" b="1" i="1" dirty="0" smtClean="0"/>
                  <a:t>all shared attributes </a:t>
                </a:r>
                <a:r>
                  <a:rPr lang="en-US" i="1" dirty="0" smtClean="0"/>
                  <a:t>are equal</a:t>
                </a:r>
              </a:p>
              <a:p>
                <a:endParaRPr lang="en-US" b="1" i="1" dirty="0"/>
              </a:p>
              <a:p>
                <a:r>
                  <a:rPr lang="en-US" dirty="0" smtClean="0"/>
                  <a:t>We write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b="1" dirty="0" smtClean="0">
                    <a:solidFill>
                      <a:srgbClr val="C00000"/>
                    </a:solidFill>
                  </a:rPr>
                  <a:t> on </a:t>
                </a:r>
                <a:r>
                  <a:rPr lang="en-US" b="1" i="1" dirty="0" smtClean="0">
                    <a:solidFill>
                      <a:srgbClr val="C00000"/>
                    </a:solidFill>
                  </a:rPr>
                  <a:t>A</a:t>
                </a:r>
                <a:r>
                  <a:rPr lang="en-US" b="1" dirty="0" smtClean="0"/>
                  <a:t> </a:t>
                </a:r>
                <a:r>
                  <a:rPr lang="en-US" dirty="0" smtClean="0"/>
                  <a:t>to mean </a:t>
                </a:r>
                <a:r>
                  <a:rPr lang="en-US" i="1" dirty="0" smtClean="0"/>
                  <a:t>join R and S by returning all tuple pairs where </a:t>
                </a:r>
                <a:r>
                  <a:rPr lang="en-US" b="1" i="1" dirty="0" smtClean="0"/>
                  <a:t>attribute(s) A </a:t>
                </a:r>
                <a:r>
                  <a:rPr lang="en-US" i="1" dirty="0" smtClean="0"/>
                  <a:t>are equal</a:t>
                </a:r>
              </a:p>
              <a:p>
                <a:endParaRPr lang="en-US" i="1" dirty="0"/>
              </a:p>
              <a:p>
                <a:r>
                  <a:rPr lang="en-US" dirty="0" smtClean="0"/>
                  <a:t>For simplicity, we’ll consider joins on </a:t>
                </a:r>
                <a:r>
                  <a:rPr lang="en-US" b="1" dirty="0" smtClean="0"/>
                  <a:t>two tables</a:t>
                </a:r>
                <a:r>
                  <a:rPr lang="en-US" dirty="0" smtClean="0"/>
                  <a:t> and with </a:t>
                </a:r>
                <a:r>
                  <a:rPr lang="en-US" b="1" dirty="0" smtClean="0"/>
                  <a:t>equality constraints </a:t>
                </a:r>
                <a:r>
                  <a:rPr lang="en-US" dirty="0" smtClean="0"/>
                  <a:t>(“equijoins”)</a:t>
                </a:r>
                <a:endParaRPr lang="en-US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9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6096000" y="5307266"/>
            <a:ext cx="5649524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However joins </a:t>
            </a:r>
            <a:r>
              <a:rPr lang="en-US" sz="2800" i="1" dirty="0" smtClean="0">
                <a:latin typeface="+mj-lt"/>
              </a:rPr>
              <a:t>can</a:t>
            </a:r>
            <a:r>
              <a:rPr lang="en-US" sz="2800" dirty="0" smtClean="0">
                <a:latin typeface="+mj-lt"/>
              </a:rPr>
              <a:t> merge &gt; 2 tables, and some algorithms </a:t>
            </a:r>
            <a:r>
              <a:rPr lang="en-US" sz="2800" smtClean="0">
                <a:latin typeface="+mj-lt"/>
              </a:rPr>
              <a:t>do support non-equality </a:t>
            </a:r>
            <a:r>
              <a:rPr lang="en-US" sz="2800" dirty="0" smtClean="0">
                <a:latin typeface="+mj-lt"/>
              </a:rPr>
              <a:t>constraints!</a:t>
            </a:r>
            <a:endParaRPr lang="en-US" sz="28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7369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B+ Trees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Nested Loop Joins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533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CF4E0-EC4C-9843-94AC-AEB7CB568A9C}" type="slidenum">
              <a:rPr lang="en-US"/>
              <a:pPr/>
              <a:t>40</a:t>
            </a:fld>
            <a:endParaRPr lang="en-US"/>
          </a:p>
        </p:txBody>
      </p:sp>
      <p:sp>
        <p:nvSpPr>
          <p:cNvPr id="3174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09800" y="2857500"/>
            <a:ext cx="7772400" cy="1143000"/>
          </a:xfrm>
        </p:spPr>
        <p:txBody>
          <a:bodyPr/>
          <a:lstStyle/>
          <a:p>
            <a:r>
              <a:rPr lang="en-US" dirty="0"/>
              <a:t>Nested </a:t>
            </a:r>
            <a:r>
              <a:rPr lang="en-US" dirty="0" smtClean="0"/>
              <a:t>Loop Joins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0911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0131"/>
            <a:ext cx="7875494" cy="4351338"/>
          </a:xfrm>
        </p:spPr>
        <p:txBody>
          <a:bodyPr>
            <a:noAutofit/>
          </a:bodyPr>
          <a:lstStyle/>
          <a:p>
            <a:r>
              <a:rPr lang="en-US" dirty="0" smtClean="0"/>
              <a:t>We are again considering “IO aware” algorithms: </a:t>
            </a:r>
            <a:r>
              <a:rPr lang="en-US" b="1" i="1" dirty="0" smtClean="0"/>
              <a:t>care about disk IO</a:t>
            </a:r>
          </a:p>
          <a:p>
            <a:pPr lvl="1"/>
            <a:endParaRPr lang="en-US" sz="2800" dirty="0"/>
          </a:p>
          <a:p>
            <a:r>
              <a:rPr lang="en-US" dirty="0" smtClean="0"/>
              <a:t>Given a relation R, let:</a:t>
            </a:r>
            <a:endParaRPr lang="en-US" dirty="0"/>
          </a:p>
          <a:p>
            <a:pPr lvl="1"/>
            <a:r>
              <a:rPr lang="en-US" sz="2800" dirty="0" smtClean="0"/>
              <a:t>T(R) = # of tuples in R</a:t>
            </a:r>
          </a:p>
          <a:p>
            <a:pPr lvl="1"/>
            <a:r>
              <a:rPr lang="en-US" sz="2800" dirty="0"/>
              <a:t>P</a:t>
            </a:r>
            <a:r>
              <a:rPr lang="en-US" sz="2800" dirty="0" smtClean="0"/>
              <a:t>(R) = # of pages in R</a:t>
            </a:r>
          </a:p>
          <a:p>
            <a:pPr lvl="1"/>
            <a:endParaRPr lang="en-US" sz="2800" dirty="0"/>
          </a:p>
          <a:p>
            <a:r>
              <a:rPr lang="en-US" dirty="0" smtClean="0"/>
              <a:t>Note also that we omit ceilings in calculations… good exercise to put back in!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579202" y="3268746"/>
            <a:ext cx="4069373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Recall that we read / write entire pages with disk IO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389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098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</a:t>
            </a:r>
            <a:endParaRPr lang="en-US" sz="32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359132" y="2369912"/>
            <a:ext cx="2809456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150332" y="2708476"/>
            <a:ext cx="4069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Loop over the tuples in R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7150332" y="3892492"/>
            <a:ext cx="3896832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that our IO cost is based on </a:t>
            </a:r>
            <a:r>
              <a:rPr lang="en-US" sz="2400" smtClean="0">
                <a:latin typeface="+mj-lt"/>
              </a:rPr>
              <a:t>the number of </a:t>
            </a:r>
            <a:r>
              <a:rPr lang="en-US" sz="2400" b="1" i="1" smtClean="0">
                <a:latin typeface="+mj-lt"/>
              </a:rPr>
              <a:t>pages</a:t>
            </a:r>
            <a:r>
              <a:rPr lang="en-US" sz="2400" smtClean="0">
                <a:latin typeface="+mj-lt"/>
              </a:rPr>
              <a:t> loaded, not the number of tuples!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3164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</a:t>
            </a:r>
            <a:endParaRPr lang="en-US" sz="32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843226" y="2948135"/>
            <a:ext cx="2809456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573306" y="5496673"/>
            <a:ext cx="9045388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Have to read </a:t>
            </a:r>
            <a:r>
              <a:rPr lang="en-US" sz="3200" b="1" i="1" dirty="0" smtClean="0">
                <a:latin typeface="+mj-lt"/>
              </a:rPr>
              <a:t>all of S </a:t>
            </a:r>
            <a:r>
              <a:rPr lang="en-US" sz="3200" dirty="0" smtClean="0">
                <a:latin typeface="+mj-lt"/>
              </a:rPr>
              <a:t>from disk for </a:t>
            </a:r>
            <a:r>
              <a:rPr lang="en-US" sz="3200" b="1" i="1" smtClean="0">
                <a:latin typeface="+mj-lt"/>
              </a:rPr>
              <a:t>every tuple in R!</a:t>
            </a:r>
            <a:endParaRPr lang="en-US" sz="32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50332" y="2708476"/>
            <a:ext cx="40693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Loop over the tuples in R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For every tuple in R, loop over all the tuples in S</a:t>
            </a:r>
            <a:endParaRPr lang="en-US" sz="2400" b="1" dirty="0"/>
          </a:p>
        </p:txBody>
      </p:sp>
      <p:sp>
        <p:nvSpPr>
          <p:cNvPr id="13" name="Rectangle 12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21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</a:t>
            </a:r>
            <a:endParaRPr lang="en-US" sz="32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329071" y="3478631"/>
            <a:ext cx="3979131" cy="521205"/>
          </a:xfrm>
          <a:prstGeom prst="roundRect">
            <a:avLst/>
          </a:prstGeom>
          <a:solidFill>
            <a:schemeClr val="accent4">
              <a:alpha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529538" y="5489799"/>
            <a:ext cx="6690167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that NLJ can handle things other than equality constraints… just check in the </a:t>
            </a:r>
            <a:r>
              <a:rPr lang="en-US" sz="2400" i="1" dirty="0" smtClean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statement!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50332" y="2708476"/>
            <a:ext cx="42034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Loop over the tuples in R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every tuple in R, loop over all the tuples in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Check against join conditions</a:t>
            </a:r>
            <a:endParaRPr lang="en-US" sz="2400" b="1" dirty="0"/>
          </a:p>
        </p:txBody>
      </p:sp>
      <p:sp>
        <p:nvSpPr>
          <p:cNvPr id="11" name="Rectangle 10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8304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3974868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smtClean="0">
                <a:latin typeface="+mj-lt"/>
              </a:rPr>
              <a:t>P(R</a:t>
            </a:r>
            <a:r>
              <a:rPr lang="en-US" sz="3200" dirty="0" smtClean="0">
                <a:latin typeface="+mj-lt"/>
              </a:rPr>
              <a:t>) + T(R)*P(S) + OUT</a:t>
            </a:r>
            <a:endParaRPr lang="en-US" sz="32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50332" y="2708476"/>
            <a:ext cx="42034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Loop over the tuples in R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every tuple in R, loop over all the tuples in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Check against join conditions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Write out (to page, then when page full, to disk)</a:t>
            </a:r>
            <a:endParaRPr lang="en-US" sz="2400" b="1" dirty="0"/>
          </a:p>
        </p:txBody>
      </p:sp>
      <p:sp>
        <p:nvSpPr>
          <p:cNvPr id="11" name="Rounded Rectangle 10"/>
          <p:cNvSpPr/>
          <p:nvPr/>
        </p:nvSpPr>
        <p:spPr>
          <a:xfrm>
            <a:off x="2783026" y="4065735"/>
            <a:ext cx="2843074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5062229"/>
            <a:ext cx="2527299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would </a:t>
            </a:r>
            <a:r>
              <a:rPr lang="en-US" sz="2400" b="1" i="1" dirty="0" smtClean="0">
                <a:latin typeface="+mj-lt"/>
              </a:rPr>
              <a:t>OUT</a:t>
            </a:r>
            <a:r>
              <a:rPr lang="en-US" sz="2400" dirty="0" smtClean="0">
                <a:latin typeface="+mj-lt"/>
              </a:rPr>
              <a:t> be if our join condition is trivial (</a:t>
            </a:r>
            <a:r>
              <a:rPr lang="en-US" sz="2400" i="1" dirty="0" smtClean="0">
                <a:latin typeface="+mj-lt"/>
              </a:rPr>
              <a:t>if TRUE)?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33800" y="5062229"/>
            <a:ext cx="2895599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i="1" dirty="0" smtClean="0">
                <a:latin typeface="+mj-lt"/>
              </a:rPr>
              <a:t>OUT</a:t>
            </a:r>
            <a:r>
              <a:rPr lang="en-US" sz="2400" dirty="0" smtClean="0">
                <a:latin typeface="+mj-lt"/>
              </a:rPr>
              <a:t> could be bigger than P(R)*P(S)… but usually not that bad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56623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 + OUT</a:t>
            </a:r>
            <a:endParaRPr lang="en-US" sz="32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50332" y="2714302"/>
            <a:ext cx="4069373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latin typeface="+mj-lt"/>
              </a:rPr>
              <a:t>What if R (“outer”) and S (“inner”) switched?</a:t>
            </a:r>
            <a:endParaRPr lang="en-US" sz="2800" i="1" dirty="0"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9" name="Down Arrow 8"/>
          <p:cNvSpPr/>
          <p:nvPr/>
        </p:nvSpPr>
        <p:spPr>
          <a:xfrm>
            <a:off x="8918318" y="3898900"/>
            <a:ext cx="533400" cy="558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150332" y="4661878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</a:t>
            </a:r>
            <a:r>
              <a:rPr lang="en-US" sz="3200" b="1" i="1" dirty="0" smtClean="0">
                <a:latin typeface="+mj-lt"/>
              </a:rPr>
              <a:t>S</a:t>
            </a:r>
            <a:r>
              <a:rPr lang="en-US" sz="3200" dirty="0" smtClean="0">
                <a:latin typeface="+mj-lt"/>
              </a:rPr>
              <a:t>) + T(</a:t>
            </a:r>
            <a:r>
              <a:rPr lang="en-US" sz="3200" b="1" i="1" dirty="0" smtClean="0">
                <a:latin typeface="+mj-lt"/>
              </a:rPr>
              <a:t>S</a:t>
            </a:r>
            <a:r>
              <a:rPr lang="en-US" sz="3200" dirty="0" smtClean="0">
                <a:latin typeface="+mj-lt"/>
              </a:rPr>
              <a:t>)*P(</a:t>
            </a:r>
            <a:r>
              <a:rPr lang="en-US" sz="3200" b="1" i="1" dirty="0" smtClean="0">
                <a:latin typeface="+mj-lt"/>
              </a:rPr>
              <a:t>R</a:t>
            </a:r>
            <a:r>
              <a:rPr lang="en-US" sz="3200" dirty="0" smtClean="0">
                <a:latin typeface="+mj-lt"/>
              </a:rPr>
              <a:t>) + OUT</a:t>
            </a:r>
            <a:endParaRPr lang="en-US" sz="32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63891" y="5601678"/>
            <a:ext cx="7864217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Outer vs. inner selection makes a huge difference- DBMS needs to know which relation is smaller!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405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 animBg="1"/>
      <p:bldP spid="12" grpId="0" animBg="1"/>
      <p:bldP spid="13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/>
          <a:lstStyle/>
          <a:p>
            <a:r>
              <a:rPr lang="en-US" dirty="0" smtClean="0"/>
              <a:t>IO-Aware Approach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2424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3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7755636" y="1793052"/>
                <a:ext cx="4069373" cy="5847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b="0" i="0" smtClean="0">
                          <a:latin typeface="Cambria Math" charset="0"/>
                        </a:rPr>
                        <m:t>P</m:t>
                      </m:r>
                      <m:r>
                        <a:rPr lang="en-US" sz="3200" b="0" i="1" smtClean="0">
                          <a:latin typeface="Cambria Math" charset="0"/>
                        </a:rPr>
                        <m:t>(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𝑅</m:t>
                      </m:r>
                      <m:r>
                        <a:rPr lang="en-US" sz="32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8226845" y="797073"/>
            <a:ext cx="3776102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5" y="2770093"/>
            <a:ext cx="42473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16" name="Rounded Rectangle 15"/>
          <p:cNvSpPr/>
          <p:nvPr/>
        </p:nvSpPr>
        <p:spPr>
          <a:xfrm>
            <a:off x="851647" y="2248888"/>
            <a:ext cx="5877766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5440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755634" y="4247420"/>
            <a:ext cx="4069375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+mj-lt"/>
              </a:rPr>
              <a:t>Note: There could be some speedup here due to the fact that we’re reading in multiple pages sequentially however we’ll ignore this here!</a:t>
            </a:r>
            <a:endParaRPr lang="en-US" sz="24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6904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dirty="0" smtClean="0"/>
              <a:t>. B+ Trees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148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Rounded Rectangle 13"/>
          <p:cNvSpPr/>
          <p:nvPr/>
        </p:nvSpPr>
        <p:spPr>
          <a:xfrm>
            <a:off x="1296379" y="2753368"/>
            <a:ext cx="3988315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  <m:r>
                        <a:rPr lang="en-US" sz="2800" i="1">
                          <a:latin typeface="Cambria Math" charset="0"/>
                        </a:rPr>
                        <m:t>𝑃</m:t>
                      </m:r>
                      <m:r>
                        <a:rPr lang="en-US" sz="2800" i="1">
                          <a:latin typeface="Cambria Math" charset="0"/>
                        </a:rPr>
                        <m:t>(</m:t>
                      </m:r>
                      <m:r>
                        <a:rPr lang="en-US" sz="2800" i="1">
                          <a:latin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755636" y="5555000"/>
            <a:ext cx="4069373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Note: Faster to iterate over the </a:t>
            </a:r>
            <a:r>
              <a:rPr lang="en-US" sz="2400" i="1" smtClean="0">
                <a:latin typeface="+mj-lt"/>
              </a:rPr>
              <a:t>smaller</a:t>
            </a:r>
            <a:r>
              <a:rPr lang="en-US" sz="2400" smtClean="0">
                <a:latin typeface="+mj-lt"/>
              </a:rPr>
              <a:t> relation first!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6" y="2821119"/>
            <a:ext cx="42034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For each (B-1)-page segment of R, load each page of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75821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8716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6" y="2770093"/>
            <a:ext cx="416628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each (B-1)-page segment of R, load each page of S</a:t>
            </a:r>
          </a:p>
          <a:p>
            <a:pPr marL="342900" indent="-342900">
              <a:buFont typeface="+mj-lt"/>
              <a:buAutoNum type="arabicPeriod"/>
            </a:pPr>
            <a:endParaRPr lang="en-US" sz="2400" b="1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Check against the join conditions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13" name="Rounded Rectangle 12"/>
          <p:cNvSpPr/>
          <p:nvPr/>
        </p:nvSpPr>
        <p:spPr>
          <a:xfrm>
            <a:off x="2539973" y="4303209"/>
            <a:ext cx="3687208" cy="521205"/>
          </a:xfrm>
          <a:prstGeom prst="roundRect">
            <a:avLst/>
          </a:prstGeom>
          <a:solidFill>
            <a:schemeClr val="accent4">
              <a:alpha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960481" y="6253728"/>
            <a:ext cx="586452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BNLJ can also </a:t>
            </a:r>
            <a:r>
              <a:rPr lang="en-US" sz="2400" smtClean="0">
                <a:latin typeface="+mj-lt"/>
              </a:rPr>
              <a:t>handle non-equality </a:t>
            </a:r>
            <a:r>
              <a:rPr lang="en-US" sz="2400" dirty="0" smtClean="0">
                <a:latin typeface="+mj-lt"/>
              </a:rPr>
              <a:t>constraints</a:t>
            </a:r>
            <a:endParaRPr lang="en-US" sz="2400" dirty="0"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5821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  <m:r>
                        <a:rPr lang="en-US" sz="2800" i="1">
                          <a:latin typeface="Cambria Math" charset="0"/>
                        </a:rPr>
                        <m:t>𝑃</m:t>
                      </m:r>
                      <m:r>
                        <a:rPr lang="en-US" sz="2800" i="1">
                          <a:latin typeface="Cambria Math" charset="0"/>
                        </a:rPr>
                        <m:t>(</m:t>
                      </m:r>
                      <m:r>
                        <a:rPr lang="en-US" sz="2800" i="1">
                          <a:latin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061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7755636" y="1793052"/>
                <a:ext cx="4069373" cy="7319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sz="28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charset="0"/>
                          </a:rPr>
                          <m:t>𝑅</m:t>
                        </m:r>
                      </m:e>
                    </m:d>
                    <m:r>
                      <a:rPr lang="en-US" sz="2800" b="0" i="1" smtClean="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n-US" sz="28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</m:num>
                      <m:den>
                        <m:r>
                          <a:rPr lang="en-US" sz="28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  <m:r>
                      <a:rPr lang="en-US" sz="2800" i="1">
                        <a:latin typeface="Cambria Math" charset="0"/>
                      </a:rPr>
                      <m:t>𝑃</m:t>
                    </m:r>
                    <m:r>
                      <a:rPr lang="en-US" sz="2800" i="1">
                        <a:latin typeface="Cambria Math" charset="0"/>
                      </a:rPr>
                      <m:t>(</m:t>
                    </m:r>
                    <m:r>
                      <a:rPr lang="en-US" sz="2800" i="1">
                        <a:latin typeface="Cambria Math" charset="0"/>
                      </a:rPr>
                      <m:t>𝑆</m:t>
                    </m:r>
                    <m:r>
                      <a:rPr lang="en-US" sz="2800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 + OUT</a:t>
                </a:r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73193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6" y="2681193"/>
            <a:ext cx="416628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each (B-1)-page segment of R, load each page of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Check against the join conditions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Write out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5821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25130" y="5833248"/>
            <a:ext cx="4927599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Again, </a:t>
            </a:r>
            <a:r>
              <a:rPr lang="en-US" sz="2400" b="1" i="1" dirty="0" smtClean="0">
                <a:latin typeface="+mj-lt"/>
              </a:rPr>
              <a:t>OUT</a:t>
            </a:r>
            <a:r>
              <a:rPr lang="en-US" sz="2400" dirty="0" smtClean="0">
                <a:latin typeface="+mj-lt"/>
              </a:rPr>
              <a:t> could be bigger than P(R)*P(S)… but usually not that bad</a:t>
            </a:r>
            <a:endParaRPr lang="en-US" sz="2400" dirty="0">
              <a:latin typeface="+mj-lt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2934679" y="4809485"/>
            <a:ext cx="2577121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42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BNLJ vs. NLJ: Benefits of IO Aware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BNLJ, by loading larger chunks of R, we minimize the number of full </a:t>
            </a:r>
            <a:r>
              <a:rPr lang="en-US" i="1" dirty="0" smtClean="0"/>
              <a:t>disk reads</a:t>
            </a:r>
            <a:r>
              <a:rPr lang="en-US" dirty="0" smtClean="0"/>
              <a:t> of S</a:t>
            </a:r>
          </a:p>
          <a:p>
            <a:pPr lvl="1"/>
            <a:r>
              <a:rPr lang="en-US" dirty="0" smtClean="0"/>
              <a:t>We only read all of S from disk for </a:t>
            </a:r>
            <a:r>
              <a:rPr lang="en-US" b="1" i="1" dirty="0" smtClean="0"/>
              <a:t>every (B-1)-page segment of R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Still the full cross-product, but more done only </a:t>
            </a:r>
            <a:r>
              <a:rPr lang="en-US" i="1" dirty="0" smtClean="0"/>
              <a:t>in memory</a:t>
            </a:r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656041" y="4120717"/>
                <a:ext cx="4380259" cy="82362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</m:num>
                      <m:den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  <m:r>
                      <a:rPr lang="en-US" sz="3200" i="1">
                        <a:latin typeface="Cambria Math" charset="0"/>
                      </a:rPr>
                      <m:t>𝑃</m:t>
                    </m:r>
                    <m:r>
                      <a:rPr lang="en-US" sz="3200" i="1">
                        <a:latin typeface="Cambria Math" charset="0"/>
                      </a:rPr>
                      <m:t>(</m:t>
                    </m:r>
                    <m:r>
                      <a:rPr lang="en-US" sz="3200" i="1">
                        <a:latin typeface="Cambria Math" charset="0"/>
                      </a:rPr>
                      <m:t>𝑆</m:t>
                    </m:r>
                    <m:r>
                      <a:rPr lang="en-US" sz="3200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sz="3200" dirty="0" smtClean="0">
                    <a:latin typeface="+mj-lt"/>
                  </a:rPr>
                  <a:t> + OUT</a:t>
                </a:r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6041" y="4120717"/>
                <a:ext cx="4380259" cy="82362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838200" y="4120717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 + OUT</a:t>
            </a:r>
            <a:endParaRPr lang="en-US" sz="32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3659052"/>
            <a:ext cx="6240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NLJ</a:t>
            </a:r>
            <a:endParaRPr lang="en-US" sz="2400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656041" y="3659052"/>
            <a:ext cx="774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BNLJ</a:t>
            </a:r>
            <a:endParaRPr lang="en-US" sz="2400" b="1" dirty="0">
              <a:latin typeface="+mj-lt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5370906" y="4201674"/>
            <a:ext cx="821802" cy="422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948662" y="5538966"/>
                <a:ext cx="6294675" cy="876843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+mj-lt"/>
                  </a:rPr>
                  <a:t>BNLJ is faster </a:t>
                </a:r>
                <a:r>
                  <a:rPr lang="en-US" sz="3200" smtClean="0">
                    <a:latin typeface="+mj-lt"/>
                  </a:rPr>
                  <a:t>by  roughly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−1)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𝑇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3200" dirty="0" smtClean="0">
                    <a:latin typeface="+mj-lt"/>
                  </a:rPr>
                  <a:t> !</a:t>
                </a:r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48662" y="5538966"/>
                <a:ext cx="6294675" cy="8768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4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 animBg="1"/>
      <p:bldP spid="9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BNLJ vs. NLJ: Benefits of IO Aware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429281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Example:</a:t>
                </a:r>
              </a:p>
              <a:p>
                <a:pPr lvl="1"/>
                <a:r>
                  <a:rPr lang="en-US" dirty="0" smtClean="0"/>
                  <a:t>R: 500 pages</a:t>
                </a:r>
              </a:p>
              <a:p>
                <a:pPr lvl="1"/>
                <a:r>
                  <a:rPr lang="en-US" dirty="0" smtClean="0"/>
                  <a:t>S: 1000 pages</a:t>
                </a:r>
              </a:p>
              <a:p>
                <a:pPr lvl="1"/>
                <a:r>
                  <a:rPr lang="en-US" dirty="0" smtClean="0"/>
                  <a:t>100 tuples / page</a:t>
                </a:r>
              </a:p>
              <a:p>
                <a:pPr lvl="1"/>
                <a:r>
                  <a:rPr lang="en-US" dirty="0" smtClean="0"/>
                  <a:t>We have 12 pages of memory (B = 11)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NLJ: Cost = 500 + </a:t>
                </a:r>
                <a:r>
                  <a:rPr lang="en-US" b="1" dirty="0" smtClean="0"/>
                  <a:t>50,000*1000</a:t>
                </a:r>
                <a:r>
                  <a:rPr lang="en-US" dirty="0" smtClean="0"/>
                  <a:t> = </a:t>
                </a:r>
                <a:r>
                  <a:rPr lang="en-US" b="1" dirty="0" smtClean="0"/>
                  <a:t>50 Million IOs ~= </a:t>
                </a:r>
                <a:r>
                  <a:rPr lang="en-US" b="1" u="sng" dirty="0" smtClean="0"/>
                  <a:t>140 hours</a:t>
                </a:r>
              </a:p>
              <a:p>
                <a:endParaRPr lang="en-US" b="1" u="sng" dirty="0"/>
              </a:p>
              <a:p>
                <a:r>
                  <a:rPr lang="en-US" dirty="0" smtClean="0"/>
                  <a:t>BNLJ</a:t>
                </a:r>
                <a:r>
                  <a:rPr lang="en-US" dirty="0"/>
                  <a:t>: Cost = 500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500∗1000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10</m:t>
                        </m:r>
                      </m:den>
                    </m:f>
                  </m:oMath>
                </a14:m>
                <a:r>
                  <a:rPr lang="en-US" dirty="0" smtClean="0"/>
                  <a:t> = </a:t>
                </a:r>
                <a:r>
                  <a:rPr lang="en-US" b="1" dirty="0"/>
                  <a:t>50 </a:t>
                </a:r>
                <a:r>
                  <a:rPr lang="en-US" b="1" i="1" dirty="0" smtClean="0"/>
                  <a:t>Thousand</a:t>
                </a:r>
                <a:r>
                  <a:rPr lang="en-US" b="1" dirty="0" smtClean="0"/>
                  <a:t> </a:t>
                </a:r>
                <a:r>
                  <a:rPr lang="en-US" b="1" dirty="0"/>
                  <a:t>IOs ~= </a:t>
                </a:r>
                <a:r>
                  <a:rPr lang="en-US" b="1" u="sng" dirty="0" smtClean="0"/>
                  <a:t>0.14 </a:t>
                </a:r>
                <a:r>
                  <a:rPr lang="en-US" b="1" u="sng" dirty="0"/>
                  <a:t>hours</a:t>
                </a:r>
              </a:p>
              <a:p>
                <a:endParaRPr lang="en-US" b="1" u="sng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429281"/>
              </a:xfrm>
              <a:blipFill rotWithShape="0">
                <a:blip r:embed="rId2"/>
                <a:stretch>
                  <a:fillRect l="-928" t="-4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681078" y="5474825"/>
            <a:ext cx="6829843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A very </a:t>
            </a:r>
            <a:r>
              <a:rPr lang="en-US" sz="3200" smtClean="0">
                <a:latin typeface="+mj-lt"/>
              </a:rPr>
              <a:t>real difference from a small change in the algorithm!</a:t>
            </a:r>
            <a:endParaRPr lang="en-US" sz="32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645945" y="2956073"/>
            <a:ext cx="27078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+mj-lt"/>
              </a:rPr>
              <a:t>Ignoring OUT here…</a:t>
            </a:r>
            <a:endParaRPr lang="en-US" sz="24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3086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  <p:bldP spid="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Smarter than Cross-Products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3839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INLJ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2740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Smarter than Cross-Products: From Quadratic to Nearly Linear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9599"/>
            <a:ext cx="10435936" cy="4056063"/>
          </a:xfrm>
        </p:spPr>
        <p:txBody>
          <a:bodyPr/>
          <a:lstStyle/>
          <a:p>
            <a:r>
              <a:rPr lang="en-US" dirty="0" smtClean="0"/>
              <a:t>All joins that compute the </a:t>
            </a:r>
            <a:r>
              <a:rPr lang="en-US" b="1" i="1" dirty="0" smtClean="0"/>
              <a:t>full cross-product</a:t>
            </a:r>
            <a:r>
              <a:rPr lang="en-US" dirty="0" smtClean="0"/>
              <a:t> have some </a:t>
            </a:r>
            <a:r>
              <a:rPr lang="en-US" b="1" dirty="0" smtClean="0"/>
              <a:t>quadratic </a:t>
            </a:r>
            <a:r>
              <a:rPr lang="en-US" dirty="0" smtClean="0"/>
              <a:t>term</a:t>
            </a:r>
          </a:p>
          <a:p>
            <a:pPr lvl="1"/>
            <a:r>
              <a:rPr lang="en-US" dirty="0" smtClean="0"/>
              <a:t>For example we saw: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Now we’ll see some (nearly) linear joins:</a:t>
            </a:r>
          </a:p>
          <a:p>
            <a:pPr lvl="1"/>
            <a:r>
              <a:rPr lang="en-US" dirty="0" smtClean="0"/>
              <a:t>~ O(P(R) + P(S) + </a:t>
            </a:r>
            <a:r>
              <a:rPr lang="en-US" b="1" i="1" dirty="0" smtClean="0"/>
              <a:t>OUT</a:t>
            </a:r>
            <a:r>
              <a:rPr lang="en-US" dirty="0" smtClean="0"/>
              <a:t>), where again </a:t>
            </a:r>
            <a:r>
              <a:rPr lang="en-US" b="1" i="1" dirty="0" smtClean="0"/>
              <a:t>OUT</a:t>
            </a:r>
            <a:r>
              <a:rPr lang="en-US" dirty="0" smtClean="0"/>
              <a:t> could be quadratic but is usually better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4621354" y="2532495"/>
            <a:ext cx="4843496" cy="1570854"/>
            <a:chOff x="4621354" y="2532495"/>
            <a:chExt cx="4843496" cy="157085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/>
                <p:cNvSpPr txBox="1"/>
                <p:nvPr/>
              </p:nvSpPr>
              <p:spPr>
                <a:xfrm>
                  <a:off x="5395477" y="3371417"/>
                  <a:ext cx="4069373" cy="731932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508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𝑷</m:t>
                          </m:r>
                          <m:d>
                            <m:dPr>
                              <m:ctrlPr>
                                <a:rPr lang="en-US" sz="2800" b="1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1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𝑹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𝑷</m:t>
                      </m:r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𝑺</m:t>
                      </m:r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)</m:t>
                      </m:r>
                    </m:oMath>
                  </a14:m>
                  <a:r>
                    <a:rPr lang="en-US" sz="2800" dirty="0" smtClean="0">
                      <a:latin typeface="+mj-lt"/>
                    </a:rPr>
                    <a:t> + OUT</a:t>
                  </a:r>
                  <a:endParaRPr lang="en-US" sz="28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95477" y="3371417"/>
                  <a:ext cx="4069373" cy="73193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  <a:effectLst>
                  <a:outerShdw blurRad="508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" name="TextBox 4"/>
            <p:cNvSpPr txBox="1"/>
            <p:nvPr/>
          </p:nvSpPr>
          <p:spPr>
            <a:xfrm>
              <a:off x="5395477" y="2532495"/>
              <a:ext cx="4069373" cy="5847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atin typeface="+mj-lt"/>
                </a:rPr>
                <a:t>P(R) + </a:t>
              </a:r>
              <a:r>
                <a:rPr lang="en-US" sz="3200" b="1" dirty="0" smtClean="0">
                  <a:solidFill>
                    <a:srgbClr val="FF0000"/>
                  </a:solidFill>
                  <a:latin typeface="+mj-lt"/>
                </a:rPr>
                <a:t>T(R)P(S) </a:t>
              </a:r>
              <a:r>
                <a:rPr lang="en-US" sz="3200" dirty="0" smtClean="0">
                  <a:latin typeface="+mj-lt"/>
                </a:rPr>
                <a:t>+ OUT</a:t>
              </a:r>
              <a:endParaRPr lang="en-US" sz="3200" dirty="0"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771460" y="2592025"/>
              <a:ext cx="6240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+mj-lt"/>
                </a:rPr>
                <a:t>NLJ</a:t>
              </a:r>
              <a:endParaRPr lang="en-US" sz="2400" b="1" dirty="0"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621354" y="3552395"/>
              <a:ext cx="7741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+mj-lt"/>
                </a:rPr>
                <a:t>BNLJ</a:t>
              </a:r>
              <a:endParaRPr lang="en-US" sz="2400" b="1" dirty="0">
                <a:latin typeface="+mj-lt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664389" y="5661958"/>
            <a:ext cx="8863221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We get this gain by </a:t>
            </a:r>
            <a:r>
              <a:rPr lang="en-US" sz="2800" b="1" i="1" dirty="0" smtClean="0">
                <a:latin typeface="+mj-lt"/>
              </a:rPr>
              <a:t>taking advantage of structure</a:t>
            </a:r>
            <a:r>
              <a:rPr lang="en-US" sz="2800" dirty="0" smtClean="0">
                <a:latin typeface="+mj-lt"/>
              </a:rPr>
              <a:t>- moving to equality constraints (“equijoin”) only!</a:t>
            </a:r>
            <a:endParaRPr lang="en-US" sz="28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839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INLJ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168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 Nested Loop Join (INLJ)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83826" cy="2657885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Given index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idx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on S.A:  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r in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s in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idx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(r[A]):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yield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83826" cy="2657885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839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INLJ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86949"/>
            <a:ext cx="3581168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smtClean="0">
                <a:latin typeface="+mj-lt"/>
              </a:rPr>
              <a:t>P(R</a:t>
            </a:r>
            <a:r>
              <a:rPr lang="en-US" sz="3200" dirty="0" smtClean="0">
                <a:latin typeface="+mj-lt"/>
              </a:rPr>
              <a:t>) + T(R</a:t>
            </a:r>
            <a:r>
              <a:rPr lang="en-US" sz="3200" smtClean="0">
                <a:latin typeface="+mj-lt"/>
              </a:rPr>
              <a:t>)*</a:t>
            </a:r>
            <a:r>
              <a:rPr lang="en-US" sz="3200" b="1" i="1" smtClean="0">
                <a:latin typeface="+mj-lt"/>
              </a:rPr>
              <a:t>L </a:t>
            </a:r>
            <a:r>
              <a:rPr lang="en-US" sz="3200" smtClean="0">
                <a:latin typeface="+mj-lt"/>
              </a:rPr>
              <a:t>+ OUT</a:t>
            </a:r>
            <a:endParaRPr lang="en-US" sz="3200" b="1" i="1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73306" y="5496673"/>
            <a:ext cx="9045388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  <a:sym typeface="Wingdings"/>
              </a:rPr>
              <a:t> </a:t>
            </a:r>
            <a:r>
              <a:rPr lang="en-US" sz="3200" dirty="0" smtClean="0">
                <a:latin typeface="+mj-lt"/>
              </a:rPr>
              <a:t>We can use an </a:t>
            </a:r>
            <a:r>
              <a:rPr lang="en-US" sz="3200" b="1" dirty="0" smtClean="0">
                <a:latin typeface="+mj-lt"/>
              </a:rPr>
              <a:t>index</a:t>
            </a:r>
            <a:r>
              <a:rPr lang="en-US" sz="3200" dirty="0" smtClean="0">
                <a:latin typeface="+mj-lt"/>
              </a:rPr>
              <a:t> (e.g. B+ Tree) to </a:t>
            </a:r>
            <a:r>
              <a:rPr lang="en-US" sz="3200" b="1" i="1" dirty="0" smtClean="0">
                <a:latin typeface="+mj-lt"/>
              </a:rPr>
              <a:t>avoid doing the full cross-product!</a:t>
            </a:r>
            <a:endParaRPr lang="en-US" sz="3200" b="1" i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150332" y="2900343"/>
                <a:ext cx="4661564" cy="181588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>
                    <a:latin typeface="+mj-lt"/>
                  </a:rPr>
                  <a:t>where </a:t>
                </a:r>
                <a:r>
                  <a:rPr lang="en-US" sz="2800" b="1" i="1" dirty="0" smtClean="0">
                    <a:latin typeface="+mj-lt"/>
                  </a:rPr>
                  <a:t>L </a:t>
                </a:r>
                <a:r>
                  <a:rPr lang="en-US" sz="2800" dirty="0" smtClean="0">
                    <a:latin typeface="+mj-lt"/>
                  </a:rPr>
                  <a:t>is the IO cost to access all the distinct values in the index; assuming these fit on one page,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L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3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 is good est. 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0332" y="2900343"/>
                <a:ext cx="4661564" cy="1815882"/>
              </a:xfrm>
              <a:prstGeom prst="rect">
                <a:avLst/>
              </a:prstGeom>
              <a:blipFill rotWithShape="0">
                <a:blip r:embed="rId3"/>
                <a:stretch>
                  <a:fillRect l="-2745" t="-3356" r="-3399" b="-8725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/>
          <p:cNvSpPr/>
          <p:nvPr/>
        </p:nvSpPr>
        <p:spPr>
          <a:xfrm>
            <a:off x="6947132" y="1327448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1082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15: Joins- A Cage Match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348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There was a bug on one sub problem of the midterm </a:t>
            </a:r>
            <a:endParaRPr lang="en-US" dirty="0">
              <a:latin typeface="+mj-lt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Precedence order for NOT (see Piazza!)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We gave everyone 5 bonus points: </a:t>
            </a:r>
            <a:r>
              <a:rPr lang="en-US" i="1" dirty="0" smtClean="0">
                <a:latin typeface="+mj-lt"/>
              </a:rPr>
              <a:t>this disadvantages no one!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cookies!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PS #3 &amp; Project 3 out soon! The last of each! </a:t>
            </a:r>
            <a:r>
              <a:rPr lang="en-US" dirty="0" smtClean="0">
                <a:latin typeface="+mj-lt"/>
                <a:sym typeface="Wingdings"/>
              </a:rPr>
              <a:t>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  <a:sym typeface="Wingdings"/>
              </a:rPr>
              <a:t>We want to give you time for Project 3 (it’s more learn by doing)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  <a:sym typeface="Wingdings"/>
              </a:rPr>
              <a:t>And we want to grade PS#3 to give feedback (exam material)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US" sz="1800" dirty="0"/>
              <a:t>I’m worried you won’t have enough time for relational algebra, which I consider important… so we built some new materials for it (next topic</a:t>
            </a:r>
            <a:r>
              <a:rPr lang="en-US" sz="1800" dirty="0" smtClean="0"/>
              <a:t>).</a:t>
            </a:r>
            <a:endParaRPr lang="en-US" dirty="0" smtClean="0">
              <a:latin typeface="+mj-lt"/>
              <a:sym typeface="Wingdings"/>
            </a:endParaRPr>
          </a:p>
          <a:p>
            <a:pPr marL="1428750" lvl="2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59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158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B+ Trees: Basics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B+ Trees: Design &amp; Cost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Clustered Indexes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353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Sort-Merge Join (SMJ)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Hash Join (HJ)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The Cage Match: SMJ vs. HJ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60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528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dirty="0" smtClean="0"/>
              <a:t>. Sort-Merge Join (SMJ)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61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6006" y="2660885"/>
            <a:ext cx="1457738" cy="228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6867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Sort-Merge Join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“Backup” &amp; Total Cost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Optimizations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ACTIVITY: Sequential Flooding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62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7338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 Merge Join (SMJ): Basic Procedure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424801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To 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/>
                  <a:t>: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 smtClean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Sort R, S on A using </a:t>
                </a:r>
                <a:r>
                  <a:rPr lang="en-US" b="1" i="1" dirty="0" smtClean="0"/>
                  <a:t>external merge sort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b="1" i="1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i="1" dirty="0" smtClean="0"/>
                  <a:t>Scan</a:t>
                </a:r>
                <a:r>
                  <a:rPr lang="en-US" dirty="0" smtClean="0"/>
                  <a:t> sorted files and “merge”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b="1" i="1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i="1" dirty="0" smtClean="0"/>
                  <a:t>[May need to “backup”- see next subsection]</a:t>
                </a:r>
                <a:endParaRPr lang="en-US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424801"/>
              </a:xfrm>
              <a:blipFill rotWithShape="0">
                <a:blip r:embed="rId2"/>
                <a:stretch>
                  <a:fillRect l="-1217" t="-3915" b="-1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2649866" y="5520367"/>
            <a:ext cx="6892268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  <a:sym typeface="Wingdings"/>
              </a:rPr>
              <a:t>Note that if R, S are already sorted on A, SMJ will be awesome!</a:t>
            </a:r>
            <a:endParaRPr lang="en-US" sz="3200" b="1" i="1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8288594" y="1825625"/>
            <a:ext cx="306520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  <a:sym typeface="Wingdings"/>
              </a:rPr>
              <a:t>Note that we are only considering equality join conditions here</a:t>
            </a:r>
            <a:endParaRPr lang="en-US" sz="2400" b="1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017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8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simplicity: Let each page be </a:t>
            </a:r>
            <a:r>
              <a:rPr lang="en-US" b="1" i="1" dirty="0" smtClean="0"/>
              <a:t>one tuple</a:t>
            </a:r>
            <a:r>
              <a:rPr lang="en-US" dirty="0" smtClean="0"/>
              <a:t>, and let the first value be A 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ounded Rectangle 5"/>
          <p:cNvSpPr/>
          <p:nvPr/>
        </p:nvSpPr>
        <p:spPr>
          <a:xfrm>
            <a:off x="2308214" y="3513713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79589" y="359857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42988" y="359730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55258" y="360180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2300424" y="4293681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471799" y="437854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535198" y="437727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47468" y="438176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iangle 30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18022" y="2379251"/>
            <a:ext cx="2227862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  <a:sym typeface="Wingdings"/>
              </a:rPr>
              <a:t>We show the file HEAD, which is the </a:t>
            </a:r>
            <a:r>
              <a:rPr lang="en-US" sz="2400" smtClean="0">
                <a:latin typeface="+mj-lt"/>
                <a:sym typeface="Wingdings"/>
              </a:rPr>
              <a:t>next value to be read!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079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1" grpId="0" animBg="1"/>
      <p:bldP spid="40" grpId="1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Sort the relations R, S on the join key (first value)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ounded Rectangle 5"/>
          <p:cNvSpPr/>
          <p:nvPr/>
        </p:nvSpPr>
        <p:spPr>
          <a:xfrm>
            <a:off x="2308214" y="3513713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79589" y="359857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42988" y="359730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55258" y="360180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2300424" y="4293681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471799" y="437854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535198" y="437727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47468" y="438176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2311830" y="3513811"/>
            <a:ext cx="3296832" cy="574383"/>
            <a:chOff x="2311830" y="3513811"/>
            <a:chExt cx="3296832" cy="574383"/>
          </a:xfrm>
        </p:grpSpPr>
        <p:sp>
          <p:nvSpPr>
            <p:cNvPr id="45" name="Rounded Rectangle 44"/>
            <p:cNvSpPr/>
            <p:nvPr/>
          </p:nvSpPr>
          <p:spPr>
            <a:xfrm>
              <a:off x="2311830" y="3513811"/>
              <a:ext cx="3296832" cy="574383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483205" y="3598671"/>
              <a:ext cx="954082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(3,j)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546604" y="3597402"/>
              <a:ext cx="954107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(5,b)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458874" y="3601899"/>
              <a:ext cx="954106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(0,a)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297163" y="4293583"/>
            <a:ext cx="3296832" cy="574383"/>
            <a:chOff x="2326659" y="4293583"/>
            <a:chExt cx="3296832" cy="574383"/>
          </a:xfrm>
        </p:grpSpPr>
        <p:sp>
          <p:nvSpPr>
            <p:cNvPr id="53" name="Rounded Rectangle 52"/>
            <p:cNvSpPr/>
            <p:nvPr/>
          </p:nvSpPr>
          <p:spPr>
            <a:xfrm>
              <a:off x="2326659" y="4293583"/>
              <a:ext cx="3296832" cy="574383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498034" y="4378443"/>
              <a:ext cx="954082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(3,g)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561433" y="4377174"/>
              <a:ext cx="954107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(7,f)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473703" y="4381671"/>
              <a:ext cx="954106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</a:t>
              </a:r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0,j)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</p:grpSp>
      <p:sp>
        <p:nvSpPr>
          <p:cNvPr id="41" name="Triangle 40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riangle 41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7" name="Rectangle 5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2716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2444207" y="438167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458874" y="360189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58874" y="359177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452230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riangle 35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riangle 36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9" name="Rectangle 3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098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7.40741E-7 L 0.4233 0.15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59" y="75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1.48148E-6 L 0.08412 -0.000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52618 0.0370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02" y="185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07407E-6 L 0.08204 -0.0009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397214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8831784" y="4628117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620400" y="464916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043168" y="4627056"/>
            <a:ext cx="125495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9" name="Triangle 38"/>
          <p:cNvSpPr/>
          <p:nvPr/>
        </p:nvSpPr>
        <p:spPr>
          <a:xfrm rot="10800000">
            <a:off x="3843329" y="3293668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riangle 39"/>
          <p:cNvSpPr/>
          <p:nvPr/>
        </p:nvSpPr>
        <p:spPr>
          <a:xfrm rot="10800000" flipV="1">
            <a:off x="3843328" y="4801510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4584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4.81481E-6 L -0.62448 0.0817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24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3" grpId="0" animBg="1"/>
      <p:bldP spid="35" grpId="0" animBg="1"/>
      <p:bldP spid="35" grpId="1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389982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54296" y="5201947"/>
            <a:ext cx="1356420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043167" y="4645227"/>
            <a:ext cx="125495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38" name="Triangle 37"/>
          <p:cNvSpPr/>
          <p:nvPr/>
        </p:nvSpPr>
        <p:spPr>
          <a:xfrm rot="10800000">
            <a:off x="3788771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riangle 38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2693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4.07407E-6 L 0.34127 0.147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057" y="738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0.08412 -0.0006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0.44297 0.0347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8" y="173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48148E-6 L 0.08203 -0.0009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1.48148E-6 L -0.50221 0.08171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17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L 0.25416 0.15023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08" y="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7 L 0.35703 0.03472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52" y="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5" grpId="1" animBg="1"/>
      <p:bldP spid="44" grpId="0" animBg="1"/>
      <p:bldP spid="44" grpId="1" animBg="1"/>
      <p:bldP spid="48" grpId="0" animBg="1"/>
      <p:bldP spid="48" grpId="1" animBg="1"/>
      <p:bldP spid="56" grpId="0" animBg="1"/>
      <p:bldP spid="56" grpId="1" animBg="1"/>
      <p:bldP spid="57" grpId="0" animBg="1"/>
      <p:bldP spid="57" grpId="1" animBg="1"/>
      <p:bldP spid="38" grpId="0" animBg="1"/>
      <p:bldP spid="39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Done!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54296" y="5201947"/>
            <a:ext cx="1254104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798265" y="5201947"/>
            <a:ext cx="1282589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riangle 43"/>
          <p:cNvSpPr/>
          <p:nvPr/>
        </p:nvSpPr>
        <p:spPr>
          <a:xfrm rot="10800000">
            <a:off x="4855359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riangle 47"/>
          <p:cNvSpPr/>
          <p:nvPr/>
        </p:nvSpPr>
        <p:spPr>
          <a:xfrm rot="10800000" flipV="1">
            <a:off x="4855358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3" name="Rectangle 5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843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Trees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 </a:t>
            </a:r>
            <a:r>
              <a:rPr lang="en-US" dirty="0" smtClean="0"/>
              <a:t>trees </a:t>
            </a:r>
          </a:p>
          <a:p>
            <a:pPr lvl="1"/>
            <a:r>
              <a:rPr lang="en-US" dirty="0" smtClean="0"/>
              <a:t>B does not mean binary!</a:t>
            </a:r>
          </a:p>
          <a:p>
            <a:pPr lvl="1"/>
            <a:endParaRPr lang="en-US" dirty="0"/>
          </a:p>
          <a:p>
            <a:r>
              <a:rPr lang="en-US" dirty="0"/>
              <a:t>Idea in B </a:t>
            </a:r>
            <a:r>
              <a:rPr lang="en-US" dirty="0" smtClean="0"/>
              <a:t>Trees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make 1 node = </a:t>
            </a:r>
            <a:r>
              <a:rPr lang="en-US" dirty="0" smtClean="0"/>
              <a:t>1 physical page</a:t>
            </a:r>
          </a:p>
          <a:p>
            <a:pPr lvl="1"/>
            <a:r>
              <a:rPr lang="en-US" dirty="0" smtClean="0"/>
              <a:t>Balanced, height adjusted tree (not the B either)</a:t>
            </a:r>
          </a:p>
          <a:p>
            <a:pPr lvl="1"/>
            <a:endParaRPr lang="en-US" dirty="0"/>
          </a:p>
          <a:p>
            <a:r>
              <a:rPr lang="en-US" dirty="0"/>
              <a:t>Idea in B+ Trees:</a:t>
            </a:r>
          </a:p>
          <a:p>
            <a:pPr lvl="1"/>
            <a:r>
              <a:rPr lang="en-US" dirty="0"/>
              <a:t>Make leaves into a linked list </a:t>
            </a:r>
            <a:r>
              <a:rPr lang="en-US" dirty="0" smtClean="0"/>
              <a:t>(for range queries)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5984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1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happens with duplicate join keys?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691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37184" y="357785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419191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4" name="Triangle 43"/>
          <p:cNvSpPr/>
          <p:nvPr/>
        </p:nvSpPr>
        <p:spPr>
          <a:xfrm rot="10800000">
            <a:off x="2796942" y="3254581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riangle 52"/>
          <p:cNvSpPr/>
          <p:nvPr/>
        </p:nvSpPr>
        <p:spPr>
          <a:xfrm rot="10800000" flipV="1">
            <a:off x="2796941" y="4762423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9" name="Rectangle 5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27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07407E-6 L 0.42709 0.15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54" y="7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1.11111E-6 L 0.52747 0.0377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67" y="187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85185E-6 L 0.08203 -0.0009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7" grpId="0" animBg="1"/>
      <p:bldP spid="53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69563" cy="2456273"/>
            <a:chOff x="7403799" y="1406844"/>
            <a:chExt cx="426956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7" y="3009498"/>
              <a:ext cx="1406855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620400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831784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0028596" y="4625156"/>
            <a:ext cx="129257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58" name="Triangle 57"/>
          <p:cNvSpPr/>
          <p:nvPr/>
        </p:nvSpPr>
        <p:spPr>
          <a:xfrm rot="10800000">
            <a:off x="2791970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riangle 58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1" name="Rectangle 6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651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-0.62422 0.08449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11" y="42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6" grpId="0" animBg="1"/>
      <p:bldP spid="56" grpId="1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69563" cy="2456273"/>
            <a:chOff x="7403799" y="1406844"/>
            <a:chExt cx="426956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7" y="3009498"/>
              <a:ext cx="1406855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620400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429218" y="5196841"/>
            <a:ext cx="12537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053996" y="4636852"/>
            <a:ext cx="129257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475135" y="36057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8" name="Triangle 57"/>
          <p:cNvSpPr/>
          <p:nvPr/>
        </p:nvSpPr>
        <p:spPr>
          <a:xfrm rot="10800000">
            <a:off x="2791970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riangle 60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3" name="Rectangle 6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274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0.44414 0.0321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01" y="159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48148E-6 L 0.08203 -0.0009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07407E-6 L -0.51679 0.08172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846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1.11111E-6 L 0.33997 0.15023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92" y="750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07407E-6 L 0.08412 -0.00069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9" grpId="0" animBg="1"/>
      <p:bldP spid="59" grpId="1" animBg="1"/>
      <p:bldP spid="57" grpId="0" animBg="1"/>
      <p:bldP spid="57" grpId="1" animBg="1"/>
      <p:bldP spid="60" grpId="0" animBg="1"/>
      <p:bldP spid="58" grpId="0" animBg="1"/>
      <p:bldP spid="61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135" y="36057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429218" y="5196841"/>
            <a:ext cx="12537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788371" y="5196841"/>
            <a:ext cx="1267084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620412" y="4636852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938757" y="5617747"/>
            <a:ext cx="6011222" cy="10772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Have to “backup” in the scan of S and read tuple </a:t>
            </a:r>
            <a:r>
              <a:rPr lang="en-US" sz="3200" smtClean="0">
                <a:latin typeface="+mj-lt"/>
                <a:sym typeface="Wingdings"/>
              </a:rPr>
              <a:t>we’ve already read!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2436616" y="438423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riangle 48"/>
          <p:cNvSpPr/>
          <p:nvPr/>
        </p:nvSpPr>
        <p:spPr>
          <a:xfrm rot="10800000">
            <a:off x="3831278" y="329869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riangle 59"/>
          <p:cNvSpPr/>
          <p:nvPr/>
        </p:nvSpPr>
        <p:spPr>
          <a:xfrm rot="10800000" flipV="1">
            <a:off x="4909356" y="483196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2538891" y="4719322"/>
            <a:ext cx="2769709" cy="478583"/>
          </a:xfrm>
          <a:prstGeom prst="round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4" name="Rectangle 6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11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2.96296E-6 L -0.17253 2.9629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3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1.48148E-6 L 0.52748 0.0365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67" y="1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48" grpId="0" animBg="1"/>
      <p:bldP spid="60" grpId="0" animBg="1"/>
      <p:bldP spid="2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At best, no backup </a:t>
            </a:r>
            <a:r>
              <a:rPr lang="en-US" dirty="0" smtClean="0">
                <a:sym typeface="Wingdings"/>
              </a:rPr>
              <a:t> scan takes </a:t>
            </a:r>
            <a:r>
              <a:rPr lang="en-US" b="1" dirty="0" smtClean="0">
                <a:sym typeface="Wingdings"/>
              </a:rPr>
              <a:t>O(P(R) </a:t>
            </a:r>
            <a:r>
              <a:rPr lang="en-US" b="1" dirty="0" smtClean="0">
                <a:solidFill>
                  <a:srgbClr val="FF0000"/>
                </a:solidFill>
                <a:sym typeface="Wingdings"/>
              </a:rPr>
              <a:t>+ </a:t>
            </a:r>
            <a:r>
              <a:rPr lang="en-US" b="1" dirty="0">
                <a:sym typeface="Wingdings"/>
              </a:rPr>
              <a:t>P</a:t>
            </a:r>
            <a:r>
              <a:rPr lang="en-US" b="1" dirty="0" smtClean="0">
                <a:sym typeface="Wingdings"/>
              </a:rPr>
              <a:t>(S)) </a:t>
            </a:r>
            <a:r>
              <a:rPr lang="en-US" dirty="0" smtClean="0">
                <a:sym typeface="Wingdings"/>
              </a:rPr>
              <a:t>reads</a:t>
            </a:r>
            <a:endParaRPr lang="en-US" dirty="0">
              <a:sym typeface="Wingdings"/>
            </a:endParaRPr>
          </a:p>
          <a:p>
            <a:pPr lvl="1"/>
            <a:r>
              <a:rPr lang="en-US" dirty="0"/>
              <a:t>F</a:t>
            </a:r>
            <a:r>
              <a:rPr lang="en-US" dirty="0" smtClean="0"/>
              <a:t>or ex: if no duplicate values in join attribute</a:t>
            </a:r>
          </a:p>
          <a:p>
            <a:pPr lvl="1"/>
            <a:endParaRPr lang="en-US" dirty="0"/>
          </a:p>
          <a:p>
            <a:r>
              <a:rPr lang="en-US" dirty="0" smtClean="0"/>
              <a:t>At worst (e.g. full backup each time), scan could take </a:t>
            </a:r>
            <a:r>
              <a:rPr lang="en-US" b="1" dirty="0" smtClean="0"/>
              <a:t>O(P(R) </a:t>
            </a:r>
            <a:r>
              <a:rPr lang="en-US" b="1" dirty="0" smtClean="0">
                <a:solidFill>
                  <a:srgbClr val="FF0000"/>
                </a:solidFill>
              </a:rPr>
              <a:t>* </a:t>
            </a:r>
            <a:r>
              <a:rPr lang="en-US" b="1" dirty="0"/>
              <a:t>T</a:t>
            </a:r>
            <a:r>
              <a:rPr lang="en-US" b="1" dirty="0" smtClean="0"/>
              <a:t>(S)) </a:t>
            </a:r>
            <a:r>
              <a:rPr lang="en-US" dirty="0" smtClean="0"/>
              <a:t>reads!</a:t>
            </a:r>
          </a:p>
          <a:p>
            <a:endParaRPr lang="en-US" dirty="0"/>
          </a:p>
          <a:p>
            <a:r>
              <a:rPr lang="en-US" dirty="0" smtClean="0"/>
              <a:t>Often not that bad, plus we can:</a:t>
            </a:r>
          </a:p>
          <a:p>
            <a:pPr lvl="1"/>
            <a:r>
              <a:rPr lang="en-US" dirty="0" smtClean="0"/>
              <a:t>Leave more data in buffer (for larger buffers)</a:t>
            </a:r>
          </a:p>
          <a:p>
            <a:pPr lvl="1"/>
            <a:r>
              <a:rPr lang="en-US" dirty="0" smtClean="0"/>
              <a:t>Can “zig-</a:t>
            </a:r>
            <a:r>
              <a:rPr lang="en-US" dirty="0" err="1" smtClean="0"/>
              <a:t>zag</a:t>
            </a:r>
            <a:r>
              <a:rPr lang="en-US" dirty="0" smtClean="0"/>
              <a:t>” (see animation)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543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SMJ: Total cost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Cost of SMJ is </a:t>
            </a:r>
            <a:r>
              <a:rPr lang="en-US" b="1" dirty="0" smtClean="0"/>
              <a:t>cost of sorting</a:t>
            </a:r>
            <a:r>
              <a:rPr lang="en-US" dirty="0" smtClean="0"/>
              <a:t> R and S…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Plus the </a:t>
            </a:r>
            <a:r>
              <a:rPr lang="en-US" b="1" dirty="0" smtClean="0"/>
              <a:t>cost of scanning</a:t>
            </a:r>
            <a:r>
              <a:rPr lang="en-US" dirty="0" smtClean="0"/>
              <a:t>: ~P(R)+P(S)</a:t>
            </a:r>
          </a:p>
          <a:p>
            <a:pPr lvl="1"/>
            <a:r>
              <a:rPr lang="en-US" dirty="0" smtClean="0"/>
              <a:t>Because of </a:t>
            </a:r>
            <a:r>
              <a:rPr lang="en-US" i="1" dirty="0" smtClean="0"/>
              <a:t>backup</a:t>
            </a:r>
            <a:r>
              <a:rPr lang="en-US" dirty="0" smtClean="0"/>
              <a:t>: in worst case P(R)*P(S); but this would be very unlikely</a:t>
            </a:r>
          </a:p>
          <a:p>
            <a:endParaRPr lang="en-US" dirty="0"/>
          </a:p>
          <a:p>
            <a:r>
              <a:rPr lang="en-US" dirty="0" smtClean="0"/>
              <a:t>Plus the </a:t>
            </a:r>
            <a:r>
              <a:rPr lang="en-US" b="1" dirty="0" smtClean="0"/>
              <a:t>cost of writing out</a:t>
            </a:r>
            <a:r>
              <a:rPr lang="en-US" dirty="0" smtClean="0"/>
              <a:t>: ~P(R)+P(S) but in worst case O(P(R)*T(S))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838200" y="5269664"/>
            <a:ext cx="4102100" cy="10772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smtClean="0">
                <a:latin typeface="+mj-lt"/>
              </a:rPr>
              <a:t>~ Sort(P(R)) + Sort(P(S)) </a:t>
            </a:r>
            <a:r>
              <a:rPr lang="en-US" sz="3200" dirty="0" smtClean="0">
                <a:latin typeface="+mj-lt"/>
              </a:rPr>
              <a:t>+ P(R) + P(S)</a:t>
            </a:r>
            <a:r>
              <a:rPr lang="en-US" sz="3200" b="1" i="1" dirty="0" smtClean="0">
                <a:latin typeface="+mj-lt"/>
              </a:rPr>
              <a:t> </a:t>
            </a:r>
            <a:r>
              <a:rPr lang="en-US" sz="3200" dirty="0" smtClean="0">
                <a:latin typeface="+mj-lt"/>
              </a:rPr>
              <a:t>+ OUT</a:t>
            </a:r>
            <a:endParaRPr lang="en-US" sz="3200" b="1" i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687291" y="5269664"/>
                <a:ext cx="6174509" cy="142218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/>
                  <a:t>Recall: Sort(N)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</a:rPr>
                      <m:t>2</m:t>
                    </m:r>
                    <m:r>
                      <a:rPr lang="en-US" sz="2400" b="0" i="1" dirty="0" smtClean="0">
                        <a:latin typeface="Cambria Math" charset="0"/>
                      </a:rPr>
                      <m:t>𝑁</m:t>
                    </m:r>
                    <m:d>
                      <m:dPr>
                        <m:ctrlPr>
                          <a:rPr lang="en-US" sz="2400" b="0" i="1" dirty="0" smtClean="0">
                            <a:latin typeface="Cambria Math" charset="0"/>
                          </a:rPr>
                        </m:ctrlPr>
                      </m:dPr>
                      <m:e>
                        <m:d>
                          <m:dPr>
                            <m:begChr m:val="⌈"/>
                            <m:endChr m:val="⌉"/>
                            <m:ctrlPr>
                              <a:rPr lang="en-US" sz="2400" b="0" i="1" dirty="0" smtClean="0">
                                <a:latin typeface="Cambria Math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US" sz="2400" i="1" dirty="0">
                                    <a:latin typeface="Cambria Math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sz="2400" i="1" dirty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2400" dirty="0">
                                        <a:latin typeface="Cambria Math" charset="0"/>
                                      </a:rPr>
                                      <m:t>log</m:t>
                                    </m:r>
                                  </m:e>
                                  <m:sub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𝐵</m:t>
                                    </m:r>
                                  </m:sub>
                                </m:sSub>
                              </m:fName>
                              <m:e>
                                <m:f>
                                  <m:fPr>
                                    <m:ctrlPr>
                                      <a:rPr lang="en-US" sz="2400" i="1" dirty="0" smtClean="0">
                                        <a:latin typeface="Cambria Math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𝑵</m:t>
                                    </m:r>
                                  </m:num>
                                  <m:den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𝟐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𝑩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+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𝟏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)</m:t>
                                    </m:r>
                                  </m:den>
                                </m:f>
                              </m:e>
                            </m:func>
                          </m:e>
                        </m:d>
                        <m:r>
                          <a:rPr lang="en-US" sz="2400" b="0" i="1" dirty="0" smtClean="0">
                            <a:latin typeface="Cambria Math" charset="0"/>
                          </a:rPr>
                          <m:t>+1</m:t>
                        </m:r>
                      </m:e>
                    </m:d>
                  </m:oMath>
                </a14:m>
                <a:endParaRPr lang="en-US" sz="2400" b="0" dirty="0" smtClean="0"/>
              </a:p>
              <a:p>
                <a:r>
                  <a:rPr lang="en-US" sz="2400" i="1" dirty="0" smtClean="0">
                    <a:latin typeface="+mj-lt"/>
                  </a:rPr>
                  <a:t>Note: this is using repacking, where we estimate that we can create initial runs of length ~2(B+1)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7291" y="5269664"/>
                <a:ext cx="6174509" cy="1422184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9151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SMJ vs. BNLJ: </a:t>
            </a:r>
            <a:r>
              <a:rPr lang="en-US" dirty="0"/>
              <a:t>S</a:t>
            </a:r>
            <a:r>
              <a:rPr lang="en-US" dirty="0" smtClean="0"/>
              <a:t>teel </a:t>
            </a:r>
            <a:r>
              <a:rPr lang="en-US" dirty="0"/>
              <a:t>C</a:t>
            </a:r>
            <a:r>
              <a:rPr lang="en-US" dirty="0" smtClean="0"/>
              <a:t>age </a:t>
            </a:r>
            <a:r>
              <a:rPr lang="en-US" dirty="0"/>
              <a:t>M</a:t>
            </a:r>
            <a:r>
              <a:rPr lang="en-US" dirty="0" smtClean="0"/>
              <a:t>atch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If we have 100 buffer pages, P(R) </a:t>
                </a:r>
                <a:r>
                  <a:rPr lang="en-US" dirty="0"/>
                  <a:t>=</a:t>
                </a:r>
                <a:r>
                  <a:rPr lang="en-US" dirty="0" smtClean="0"/>
                  <a:t> 1000 pages and P(S) = 500 pages: </a:t>
                </a:r>
              </a:p>
              <a:p>
                <a:pPr lvl="1"/>
                <a:r>
                  <a:rPr lang="en-US" dirty="0" smtClean="0"/>
                  <a:t>Sort both in two passes: 2 * 2 * 1000 + 2 * 2 * 500 = </a:t>
                </a:r>
                <a:r>
                  <a:rPr lang="en-US" b="1" dirty="0" smtClean="0"/>
                  <a:t>6,000 IOs</a:t>
                </a:r>
              </a:p>
              <a:p>
                <a:pPr lvl="1"/>
                <a:r>
                  <a:rPr lang="en-US" dirty="0" smtClean="0"/>
                  <a:t>Merge phase 1000 + 500 = 1,500 IOs</a:t>
                </a:r>
                <a:endParaRPr lang="en-US" dirty="0"/>
              </a:p>
              <a:p>
                <a:pPr lvl="1"/>
                <a:r>
                  <a:rPr lang="en-US" b="1" u="sng" dirty="0" smtClean="0"/>
                  <a:t>= 7,500 IOs + OUT</a:t>
                </a:r>
              </a:p>
              <a:p>
                <a:pPr marL="0" indent="0">
                  <a:buNone/>
                </a:pPr>
                <a:r>
                  <a:rPr lang="en-US" dirty="0" smtClean="0"/>
                  <a:t>What is BNLJ?</a:t>
                </a:r>
              </a:p>
              <a:p>
                <a:pPr lvl="1"/>
                <a:r>
                  <a:rPr lang="en-US" dirty="0" smtClean="0"/>
                  <a:t> 500 + 1000*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i="1" smtClean="0"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charset="0"/>
                              </a:rPr>
                              <m:t>500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charset="0"/>
                              </a:rPr>
                              <m:t>98</m:t>
                            </m:r>
                          </m:den>
                        </m:f>
                      </m:e>
                    </m:d>
                  </m:oMath>
                </a14:m>
                <a:r>
                  <a:rPr lang="en-US" dirty="0" smtClean="0"/>
                  <a:t> = </a:t>
                </a:r>
                <a:r>
                  <a:rPr lang="en-US" b="1" u="sng" dirty="0" smtClean="0"/>
                  <a:t>6,550 IOs + OUT</a:t>
                </a:r>
              </a:p>
              <a:p>
                <a:r>
                  <a:rPr lang="en-US" dirty="0" smtClean="0"/>
                  <a:t>But, if we have 35 buffer pages?</a:t>
                </a:r>
              </a:p>
              <a:p>
                <a:pPr lvl="1"/>
                <a:r>
                  <a:rPr lang="en-US" dirty="0" smtClean="0"/>
                  <a:t>Sort Merge has same behavior (still 2 passes)</a:t>
                </a:r>
              </a:p>
              <a:p>
                <a:pPr lvl="1"/>
                <a:r>
                  <a:rPr lang="en-US" dirty="0" smtClean="0"/>
                  <a:t>BNLJ? </a:t>
                </a:r>
                <a:r>
                  <a:rPr lang="en-US" b="1" i="1" u="sng" dirty="0" smtClean="0"/>
                  <a:t>15,500 IOs + OUT!</a:t>
                </a:r>
                <a:endParaRPr lang="en-US" b="1" i="1" u="sng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0262" y="2991133"/>
            <a:ext cx="1457738" cy="22813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52869" y="5915353"/>
            <a:ext cx="7686262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SMJ is ~ linear vs. BNLJ is quadratic…</a:t>
            </a:r>
            <a:endParaRPr lang="en-US" sz="28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246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  <p:bldP spid="5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 Optimization: Merges Merged!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SMJ is composed of a </a:t>
            </a:r>
            <a:r>
              <a:rPr lang="en-US" b="1" i="1" dirty="0" smtClean="0"/>
              <a:t>sort phase </a:t>
            </a:r>
            <a:r>
              <a:rPr lang="en-US" dirty="0" smtClean="0"/>
              <a:t>and a </a:t>
            </a:r>
            <a:r>
              <a:rPr lang="en-US" b="1" i="1" dirty="0" smtClean="0"/>
              <a:t>merge phase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During the </a:t>
            </a:r>
            <a:r>
              <a:rPr lang="en-US" b="1" i="1" dirty="0" smtClean="0"/>
              <a:t>sort phase</a:t>
            </a:r>
            <a:r>
              <a:rPr lang="en-US" dirty="0" smtClean="0"/>
              <a:t>, run passes of external merge sort on R and 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uppose at some point, R and S have &lt;= </a:t>
            </a:r>
            <a:r>
              <a:rPr lang="en-US" b="1" i="1" dirty="0" smtClean="0"/>
              <a:t>B </a:t>
            </a:r>
            <a:r>
              <a:rPr lang="en-US" dirty="0" smtClean="0"/>
              <a:t>(sorted) runs in total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We could do </a:t>
            </a:r>
            <a:r>
              <a:rPr lang="en-US" smtClean="0"/>
              <a:t>two merges (for each of R &amp; S) </a:t>
            </a:r>
            <a:r>
              <a:rPr lang="en-US" dirty="0" smtClean="0"/>
              <a:t>at this point, complete the sort phase, and start the merge phase…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OR, we could combine them: do </a:t>
            </a:r>
            <a:r>
              <a:rPr lang="en-US" b="1" dirty="0" smtClean="0"/>
              <a:t>one</a:t>
            </a:r>
            <a:r>
              <a:rPr lang="en-US" dirty="0" smtClean="0"/>
              <a:t> B-way merge and complete the join!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014245" y="1363960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844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2600" y="5009816"/>
            <a:ext cx="11226800" cy="928469"/>
            <a:chOff x="482600" y="5009816"/>
            <a:chExt cx="11226800" cy="928469"/>
          </a:xfrm>
        </p:grpSpPr>
        <p:sp>
          <p:nvSpPr>
            <p:cNvPr id="80" name="Rectangle 79"/>
            <p:cNvSpPr/>
            <p:nvPr/>
          </p:nvSpPr>
          <p:spPr>
            <a:xfrm>
              <a:off x="482600" y="5009816"/>
              <a:ext cx="11226800" cy="928469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00364" y="5212440"/>
              <a:ext cx="2997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Merge / Join Phase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77044" y="1984324"/>
            <a:ext cx="11226800" cy="3048000"/>
            <a:chOff x="477044" y="1984324"/>
            <a:chExt cx="11226800" cy="3048000"/>
          </a:xfrm>
        </p:grpSpPr>
        <p:sp>
          <p:nvSpPr>
            <p:cNvPr id="78" name="Rectangle 77"/>
            <p:cNvSpPr/>
            <p:nvPr/>
          </p:nvSpPr>
          <p:spPr>
            <a:xfrm>
              <a:off x="477044" y="1984324"/>
              <a:ext cx="11226800" cy="3048000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00364" y="2211629"/>
              <a:ext cx="262356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Sort Phase</a:t>
              </a:r>
            </a:p>
            <a:p>
              <a:r>
                <a:rPr lang="en-US" sz="2800" b="1" dirty="0" smtClean="0">
                  <a:latin typeface="+mj-lt"/>
                </a:rPr>
                <a:t>(Ext. Merge Sort)</a:t>
              </a:r>
              <a:endParaRPr lang="en-US" sz="2800" b="1" dirty="0">
                <a:latin typeface="+mj-lt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Un-Optimized SMJ</a:t>
            </a:r>
            <a:endParaRPr lang="en-US" dirty="0"/>
          </a:p>
        </p:txBody>
      </p:sp>
      <p:sp>
        <p:nvSpPr>
          <p:cNvPr id="26" name="Rounded Rectangle 25"/>
          <p:cNvSpPr/>
          <p:nvPr/>
        </p:nvSpPr>
        <p:spPr>
          <a:xfrm>
            <a:off x="7941287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4998496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881515" y="2570180"/>
            <a:ext cx="7470410" cy="861477"/>
            <a:chOff x="3881515" y="2570180"/>
            <a:chExt cx="7470410" cy="861477"/>
          </a:xfrm>
        </p:grpSpPr>
        <p:sp>
          <p:nvSpPr>
            <p:cNvPr id="29" name="Rounded Rectangle 28"/>
            <p:cNvSpPr/>
            <p:nvPr/>
          </p:nvSpPr>
          <p:spPr>
            <a:xfrm>
              <a:off x="7961557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8506009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9050461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9594913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Down Arrow 32"/>
            <p:cNvSpPr/>
            <p:nvPr/>
          </p:nvSpPr>
          <p:spPr>
            <a:xfrm>
              <a:off x="8765618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801500" y="2574627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5018766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563218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6107670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6652122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Down Arrow 53"/>
            <p:cNvSpPr/>
            <p:nvPr/>
          </p:nvSpPr>
          <p:spPr>
            <a:xfrm>
              <a:off x="5822827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881515" y="2570180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876561" y="3405284"/>
            <a:ext cx="7475364" cy="711438"/>
            <a:chOff x="3876561" y="3405284"/>
            <a:chExt cx="7475364" cy="711438"/>
          </a:xfrm>
        </p:grpSpPr>
        <p:sp>
          <p:nvSpPr>
            <p:cNvPr id="36" name="Rounded Rectangle 35"/>
            <p:cNvSpPr/>
            <p:nvPr/>
          </p:nvSpPr>
          <p:spPr>
            <a:xfrm>
              <a:off x="7961555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9050459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6" idx="2"/>
              <a:endCxn id="42" idx="0"/>
            </p:cNvCxnSpPr>
            <p:nvPr/>
          </p:nvCxnSpPr>
          <p:spPr>
            <a:xfrm>
              <a:off x="8168144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7" idx="2"/>
              <a:endCxn id="42" idx="0"/>
            </p:cNvCxnSpPr>
            <p:nvPr/>
          </p:nvCxnSpPr>
          <p:spPr>
            <a:xfrm flipH="1">
              <a:off x="8440369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8" idx="2"/>
            </p:cNvCxnSpPr>
            <p:nvPr/>
          </p:nvCxnSpPr>
          <p:spPr>
            <a:xfrm>
              <a:off x="9257048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</p:cNvCxnSpPr>
            <p:nvPr/>
          </p:nvCxnSpPr>
          <p:spPr>
            <a:xfrm flipH="1">
              <a:off x="9529273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0359409" y="340528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5018764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6107668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>
              <a:off x="5225353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5497578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6314257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6586482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876561" y="3430380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67725" y="4087244"/>
            <a:ext cx="7484200" cy="703404"/>
            <a:chOff x="3867725" y="4087244"/>
            <a:chExt cx="7484200" cy="703404"/>
          </a:xfrm>
        </p:grpSpPr>
        <p:sp>
          <p:nvSpPr>
            <p:cNvPr id="44" name="Rounded Rectangle 43"/>
            <p:cNvSpPr/>
            <p:nvPr/>
          </p:nvSpPr>
          <p:spPr>
            <a:xfrm>
              <a:off x="7961556" y="4527422"/>
              <a:ext cx="2046530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/>
            <p:cNvCxnSpPr>
              <a:stCxn id="42" idx="2"/>
              <a:endCxn id="45" idx="0"/>
            </p:cNvCxnSpPr>
            <p:nvPr/>
          </p:nvCxnSpPr>
          <p:spPr>
            <a:xfrm>
              <a:off x="8440369" y="4108732"/>
              <a:ext cx="544452" cy="41869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endCxn id="45" idx="0"/>
            </p:cNvCxnSpPr>
            <p:nvPr/>
          </p:nvCxnSpPr>
          <p:spPr>
            <a:xfrm flipH="1">
              <a:off x="8984821" y="4116722"/>
              <a:ext cx="544452" cy="410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10359409" y="408724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5018765" y="4527422"/>
              <a:ext cx="2046530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>
              <a:off x="5497578" y="4108732"/>
              <a:ext cx="544452" cy="41869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H="1">
              <a:off x="6042030" y="4116722"/>
              <a:ext cx="544452" cy="410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867725" y="4196155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042030" y="4790648"/>
            <a:ext cx="2942791" cy="791589"/>
            <a:chOff x="6042030" y="4790648"/>
            <a:chExt cx="2942791" cy="791589"/>
          </a:xfrm>
        </p:grpSpPr>
        <p:sp>
          <p:nvSpPr>
            <p:cNvPr id="69" name="Rounded Rectangle 68"/>
            <p:cNvSpPr/>
            <p:nvPr/>
          </p:nvSpPr>
          <p:spPr>
            <a:xfrm>
              <a:off x="6817856" y="5331895"/>
              <a:ext cx="1322562" cy="2503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Arrow Connector 69"/>
            <p:cNvCxnSpPr>
              <a:stCxn id="44" idx="2"/>
              <a:endCxn id="69" idx="0"/>
            </p:cNvCxnSpPr>
            <p:nvPr/>
          </p:nvCxnSpPr>
          <p:spPr>
            <a:xfrm flipH="1">
              <a:off x="7479137" y="4790648"/>
              <a:ext cx="1505684" cy="54124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>
              <a:stCxn id="64" idx="2"/>
              <a:endCxn id="69" idx="0"/>
            </p:cNvCxnSpPr>
            <p:nvPr/>
          </p:nvCxnSpPr>
          <p:spPr>
            <a:xfrm>
              <a:off x="6042030" y="4790648"/>
              <a:ext cx="1437107" cy="54124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TextBox 85"/>
          <p:cNvSpPr txBox="1"/>
          <p:nvPr/>
        </p:nvSpPr>
        <p:spPr>
          <a:xfrm>
            <a:off x="9050459" y="949294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961555" y="5859413"/>
            <a:ext cx="2300045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Joined output file created!</a:t>
            </a:r>
            <a:endParaRPr lang="en-US" sz="2400" dirty="0">
              <a:latin typeface="+mj-lt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996416" y="1482838"/>
            <a:ext cx="3193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Unsorted input relations</a:t>
            </a:r>
            <a:endParaRPr lang="en-US" sz="2400" dirty="0">
              <a:latin typeface="+mj-lt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4" name="Rectangle 7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2096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5748602" y="2754486"/>
                <a:ext cx="4455572" cy="954107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>
                    <a:latin typeface="+mj-lt"/>
                  </a:rPr>
                  <a:t>Each </a:t>
                </a:r>
                <a:r>
                  <a:rPr lang="en-US" sz="2800" i="1" dirty="0" smtClean="0">
                    <a:latin typeface="+mj-lt"/>
                  </a:rPr>
                  <a:t>non-leaf (“interior”) </a:t>
                </a:r>
                <a:r>
                  <a:rPr lang="en-US" sz="2800" b="1" i="1" dirty="0">
                    <a:latin typeface="+mj-lt"/>
                  </a:rPr>
                  <a:t>node</a:t>
                </a:r>
                <a:r>
                  <a:rPr lang="en-US" sz="2800" dirty="0">
                    <a:latin typeface="+mj-lt"/>
                  </a:rPr>
                  <a:t> </a:t>
                </a:r>
                <a:r>
                  <a:rPr lang="en-US" sz="2800" dirty="0" smtClean="0">
                    <a:latin typeface="+mj-lt"/>
                  </a:rPr>
                  <a:t>has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 </a:t>
                </a:r>
                <a:r>
                  <a:rPr lang="en-US" sz="2800" dirty="0">
                    <a:latin typeface="+mj-lt"/>
                  </a:rPr>
                  <a:t>d and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2d </a:t>
                </a:r>
                <a:r>
                  <a:rPr lang="en-US" sz="2800" b="1" i="1" dirty="0" smtClean="0">
                    <a:latin typeface="+mj-lt"/>
                  </a:rPr>
                  <a:t>keys*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8602" y="2754486"/>
                <a:ext cx="4455572" cy="95410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ounded Rectangle 2"/>
          <p:cNvSpPr/>
          <p:nvPr/>
        </p:nvSpPr>
        <p:spPr>
          <a:xfrm>
            <a:off x="2378765" y="2080591"/>
            <a:ext cx="19812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748602" y="4019586"/>
            <a:ext cx="42291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 smtClean="0">
                <a:latin typeface="+mj-lt"/>
              </a:rPr>
              <a:t>*except </a:t>
            </a:r>
            <a:r>
              <a:rPr lang="en-US" sz="2400" i="1" dirty="0">
                <a:latin typeface="+mj-lt"/>
              </a:rPr>
              <a:t>for root node, which can have between </a:t>
            </a:r>
            <a:r>
              <a:rPr lang="en-US" sz="2400" b="1" i="1" dirty="0">
                <a:latin typeface="+mj-lt"/>
              </a:rPr>
              <a:t>1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i="1" dirty="0">
                <a:latin typeface="+mj-lt"/>
              </a:rPr>
              <a:t>and 2d </a:t>
            </a:r>
            <a:r>
              <a:rPr lang="en-US" sz="2400" i="1" dirty="0" smtClean="0">
                <a:latin typeface="+mj-lt"/>
              </a:rPr>
              <a:t>keys</a:t>
            </a:r>
            <a:endParaRPr lang="en-US" sz="24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48602" y="1999666"/>
            <a:ext cx="388620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Parameter </a:t>
            </a:r>
            <a:r>
              <a:rPr lang="en-US" sz="2800" b="1" i="1" dirty="0" smtClean="0">
                <a:latin typeface="+mj-lt"/>
              </a:rPr>
              <a:t>d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smtClean="0">
                <a:latin typeface="+mj-lt"/>
              </a:rPr>
              <a:t>= the degree</a:t>
            </a:r>
            <a:endParaRPr lang="en-US" sz="2800" b="1" i="1" dirty="0" smtClean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903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 animBg="1"/>
      <p:bldP spid="4" grpId="0"/>
      <p:bldP spid="14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2600" y="5009816"/>
            <a:ext cx="11226800" cy="928469"/>
            <a:chOff x="482600" y="5009816"/>
            <a:chExt cx="11226800" cy="928469"/>
          </a:xfrm>
        </p:grpSpPr>
        <p:sp>
          <p:nvSpPr>
            <p:cNvPr id="80" name="Rectangle 79"/>
            <p:cNvSpPr/>
            <p:nvPr/>
          </p:nvSpPr>
          <p:spPr>
            <a:xfrm>
              <a:off x="482600" y="5009816"/>
              <a:ext cx="11226800" cy="928469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00364" y="5212440"/>
              <a:ext cx="2997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Merge / Join Phase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77044" y="1984324"/>
            <a:ext cx="11226800" cy="3048000"/>
            <a:chOff x="477044" y="1984324"/>
            <a:chExt cx="11226800" cy="3048000"/>
          </a:xfrm>
        </p:grpSpPr>
        <p:sp>
          <p:nvSpPr>
            <p:cNvPr id="78" name="Rectangle 77"/>
            <p:cNvSpPr/>
            <p:nvPr/>
          </p:nvSpPr>
          <p:spPr>
            <a:xfrm>
              <a:off x="477044" y="1984324"/>
              <a:ext cx="11226800" cy="3048000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00364" y="2211629"/>
              <a:ext cx="262356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Sort Phase</a:t>
              </a:r>
            </a:p>
            <a:p>
              <a:r>
                <a:rPr lang="en-US" sz="2800" b="1" dirty="0" smtClean="0">
                  <a:latin typeface="+mj-lt"/>
                </a:rPr>
                <a:t>(Ext. Merge Sort)</a:t>
              </a:r>
              <a:endParaRPr lang="en-US" sz="2800" b="1" dirty="0">
                <a:latin typeface="+mj-lt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SMJ Optimization</a:t>
            </a:r>
            <a:endParaRPr lang="en-US" dirty="0"/>
          </a:p>
        </p:txBody>
      </p:sp>
      <p:sp>
        <p:nvSpPr>
          <p:cNvPr id="26" name="Rounded Rectangle 25"/>
          <p:cNvSpPr/>
          <p:nvPr/>
        </p:nvSpPr>
        <p:spPr>
          <a:xfrm>
            <a:off x="7941287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4998496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881515" y="2570180"/>
            <a:ext cx="7470410" cy="861477"/>
            <a:chOff x="3881515" y="2570180"/>
            <a:chExt cx="7470410" cy="861477"/>
          </a:xfrm>
        </p:grpSpPr>
        <p:sp>
          <p:nvSpPr>
            <p:cNvPr id="29" name="Rounded Rectangle 28"/>
            <p:cNvSpPr/>
            <p:nvPr/>
          </p:nvSpPr>
          <p:spPr>
            <a:xfrm>
              <a:off x="7961557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8506009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9050461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9594913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Down Arrow 32"/>
            <p:cNvSpPr/>
            <p:nvPr/>
          </p:nvSpPr>
          <p:spPr>
            <a:xfrm>
              <a:off x="8765618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801500" y="2574627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5018766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563218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6107670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6652122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Down Arrow 53"/>
            <p:cNvSpPr/>
            <p:nvPr/>
          </p:nvSpPr>
          <p:spPr>
            <a:xfrm>
              <a:off x="5822827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881515" y="2570180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876561" y="3405284"/>
            <a:ext cx="7475364" cy="711438"/>
            <a:chOff x="3876561" y="3405284"/>
            <a:chExt cx="7475364" cy="711438"/>
          </a:xfrm>
        </p:grpSpPr>
        <p:sp>
          <p:nvSpPr>
            <p:cNvPr id="36" name="Rounded Rectangle 35"/>
            <p:cNvSpPr/>
            <p:nvPr/>
          </p:nvSpPr>
          <p:spPr>
            <a:xfrm>
              <a:off x="7961555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9050459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6" idx="2"/>
              <a:endCxn id="42" idx="0"/>
            </p:cNvCxnSpPr>
            <p:nvPr/>
          </p:nvCxnSpPr>
          <p:spPr>
            <a:xfrm>
              <a:off x="8168144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7" idx="2"/>
              <a:endCxn id="42" idx="0"/>
            </p:cNvCxnSpPr>
            <p:nvPr/>
          </p:nvCxnSpPr>
          <p:spPr>
            <a:xfrm flipH="1">
              <a:off x="8440369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8" idx="2"/>
            </p:cNvCxnSpPr>
            <p:nvPr/>
          </p:nvCxnSpPr>
          <p:spPr>
            <a:xfrm>
              <a:off x="9257048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</p:cNvCxnSpPr>
            <p:nvPr/>
          </p:nvCxnSpPr>
          <p:spPr>
            <a:xfrm flipH="1">
              <a:off x="9529273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0359409" y="340528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5018764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6107668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>
              <a:off x="5225353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5497578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6314257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6586482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876561" y="3430380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9050459" y="949294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961555" y="5859413"/>
            <a:ext cx="2300045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Joined output file created!</a:t>
            </a:r>
            <a:endParaRPr lang="en-US" sz="2400" dirty="0">
              <a:latin typeface="+mj-lt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996416" y="1482838"/>
            <a:ext cx="3193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Unsorted input relations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88780" y="3715477"/>
            <a:ext cx="11761920" cy="551723"/>
            <a:chOff x="188780" y="3715477"/>
            <a:chExt cx="11761920" cy="551723"/>
          </a:xfrm>
        </p:grpSpPr>
        <p:cxnSp>
          <p:nvCxnSpPr>
            <p:cNvPr id="74" name="Straight Connector 73"/>
            <p:cNvCxnSpPr/>
            <p:nvPr/>
          </p:nvCxnSpPr>
          <p:spPr>
            <a:xfrm>
              <a:off x="188780" y="4267200"/>
              <a:ext cx="11761920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1400565" y="3715477"/>
              <a:ext cx="2037033" cy="46166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400" b="1" smtClean="0">
                  <a:latin typeface="+mj-lt"/>
                </a:rPr>
                <a:t>&lt;= B total runs</a:t>
              </a:r>
              <a:endParaRPr lang="en-US" sz="2400" b="1">
                <a:latin typeface="+mj-lt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497578" y="4108732"/>
            <a:ext cx="5025426" cy="1473505"/>
            <a:chOff x="5497578" y="4108732"/>
            <a:chExt cx="5025426" cy="1473505"/>
          </a:xfrm>
        </p:grpSpPr>
        <p:sp>
          <p:nvSpPr>
            <p:cNvPr id="69" name="Rounded Rectangle 68"/>
            <p:cNvSpPr/>
            <p:nvPr/>
          </p:nvSpPr>
          <p:spPr>
            <a:xfrm>
              <a:off x="6817856" y="5331895"/>
              <a:ext cx="1322562" cy="2503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932551" y="4745357"/>
              <a:ext cx="25904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i="1" dirty="0" smtClean="0">
                  <a:latin typeface="+mj-lt"/>
                </a:rPr>
                <a:t>B-Way Merge / Join</a:t>
              </a:r>
              <a:endParaRPr lang="en-US" sz="2400" b="1" i="1" dirty="0">
                <a:latin typeface="+mj-lt"/>
              </a:endParaRPr>
            </a:p>
          </p:txBody>
        </p:sp>
        <p:cxnSp>
          <p:nvCxnSpPr>
            <p:cNvPr id="76" name="Straight Arrow Connector 75"/>
            <p:cNvCxnSpPr>
              <a:stCxn id="57" idx="2"/>
              <a:endCxn id="69" idx="0"/>
            </p:cNvCxnSpPr>
            <p:nvPr/>
          </p:nvCxnSpPr>
          <p:spPr>
            <a:xfrm>
              <a:off x="5497578" y="4108732"/>
              <a:ext cx="1981559" cy="12231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>
              <a:stCxn id="58" idx="2"/>
              <a:endCxn id="69" idx="0"/>
            </p:cNvCxnSpPr>
            <p:nvPr/>
          </p:nvCxnSpPr>
          <p:spPr>
            <a:xfrm>
              <a:off x="6586482" y="4116722"/>
              <a:ext cx="892655" cy="121517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stCxn id="36" idx="2"/>
              <a:endCxn id="69" idx="0"/>
            </p:cNvCxnSpPr>
            <p:nvPr/>
          </p:nvCxnSpPr>
          <p:spPr>
            <a:xfrm flipH="1">
              <a:off x="7479137" y="4108732"/>
              <a:ext cx="961232" cy="12231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>
              <a:stCxn id="37" idx="2"/>
              <a:endCxn id="69" idx="0"/>
            </p:cNvCxnSpPr>
            <p:nvPr/>
          </p:nvCxnSpPr>
          <p:spPr>
            <a:xfrm flipH="1">
              <a:off x="7479137" y="4116722"/>
              <a:ext cx="2050136" cy="121517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4" name="Rectangle 6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591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SMJ Optimization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732213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Now, on this last pass, we only do P(R) + P(S) IOs to complete the join!</a:t>
                </a:r>
              </a:p>
              <a:p>
                <a:endParaRPr lang="en-US" dirty="0"/>
              </a:p>
              <a:p>
                <a:r>
                  <a:rPr lang="en-US" dirty="0" smtClean="0"/>
                  <a:t>If we can initially split R and S into </a:t>
                </a:r>
                <a:r>
                  <a:rPr lang="en-US" b="1" dirty="0" smtClean="0"/>
                  <a:t>B total runs each of length approx. &lt;= 2(B+1)</a:t>
                </a:r>
                <a:r>
                  <a:rPr lang="en-US" dirty="0" smtClean="0"/>
                  <a:t>, </a:t>
                </a:r>
                <a:r>
                  <a:rPr lang="en-US" i="1" dirty="0" smtClean="0"/>
                  <a:t>assuming repacking lets us create initial runs of ~2(B+1)-</a:t>
                </a:r>
                <a:r>
                  <a:rPr lang="en-US" dirty="0" smtClean="0"/>
                  <a:t> then we only need </a:t>
                </a:r>
                <a:r>
                  <a:rPr lang="en-US" b="1" i="1" dirty="0" smtClean="0"/>
                  <a:t>3(P(R) + P(S)) + OUT</a:t>
                </a:r>
                <a:r>
                  <a:rPr lang="en-US" dirty="0" smtClean="0"/>
                  <a:t> for SMJ!</a:t>
                </a:r>
              </a:p>
              <a:p>
                <a:pPr lvl="1"/>
                <a:r>
                  <a:rPr lang="en-US" dirty="0" smtClean="0"/>
                  <a:t>2 R/W per page to sort runs in memory, 1 R per page to B-way merge / join!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How much memory for this to happen?</a:t>
                </a:r>
                <a:r>
                  <a:rPr lang="en-US" dirty="0"/>
                  <a:t> </a:t>
                </a:r>
                <a:r>
                  <a:rPr lang="en-US" dirty="0" smtClean="0"/>
                  <a:t> 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𝐵</m:t>
                        </m:r>
                      </m:den>
                    </m:f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2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+1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⇒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R</m:t>
                        </m:r>
                      </m:e>
                    </m:d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≤2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𝐵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US" b="0" i="1" dirty="0" smtClean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 lvl="1"/>
                <a:r>
                  <a:rPr lang="en-US" b="1" dirty="0" smtClean="0">
                    <a:ea typeface="Cambria Math" charset="0"/>
                    <a:cs typeface="Cambria Math" charset="0"/>
                  </a:rPr>
                  <a:t>Thus,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𝐦𝐚𝐱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{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𝐏</m:t>
                    </m:r>
                    <m:d>
                      <m:dPr>
                        <m:ctrlP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1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𝐑</m:t>
                        </m:r>
                      </m:e>
                    </m:d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𝐏</m:t>
                    </m:r>
                    <m:d>
                      <m:dPr>
                        <m:ctrlP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1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𝐒</m:t>
                        </m:r>
                      </m:e>
                    </m:d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}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sSup>
                      <m:sSupPr>
                        <m:ctrlP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𝑩</m:t>
                        </m:r>
                      </m:e>
                      <m:sup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b="1" dirty="0" smtClean="0"/>
                  <a:t> is an approximate sufficient condition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732213"/>
              </a:xfrm>
              <a:blipFill rotWithShape="0">
                <a:blip r:embed="rId2"/>
                <a:stretch>
                  <a:fillRect l="-928" t="-40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9014245" y="1225848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46610" y="5805310"/>
            <a:ext cx="629878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If the larger of R,S has &lt;= B</a:t>
            </a:r>
            <a:r>
              <a:rPr lang="en-US" sz="2400" baseline="30000" dirty="0" smtClean="0">
                <a:latin typeface="+mj-lt"/>
              </a:rPr>
              <a:t>2</a:t>
            </a:r>
            <a:r>
              <a:rPr lang="en-US" sz="2400" dirty="0" smtClean="0">
                <a:latin typeface="+mj-lt"/>
              </a:rPr>
              <a:t> pages, then SMJ costs </a:t>
            </a:r>
            <a:r>
              <a:rPr lang="en-US" sz="2400" b="1" dirty="0" smtClean="0">
                <a:latin typeface="+mj-lt"/>
              </a:rPr>
              <a:t>3(P(R)+P(S)) + OUT</a:t>
            </a:r>
            <a:r>
              <a:rPr lang="en-US" sz="2400" dirty="0" smtClean="0">
                <a:latin typeface="+mj-lt"/>
              </a:rPr>
              <a:t>!</a:t>
            </a:r>
            <a:endParaRPr lang="en-US" sz="24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6752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 points from SMJ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If input already sorted on join key, skip the sorts.</a:t>
            </a:r>
          </a:p>
          <a:p>
            <a:pPr lvl="1"/>
            <a:r>
              <a:rPr lang="en-US" dirty="0" smtClean="0"/>
              <a:t>SMJ is basically linear.</a:t>
            </a:r>
          </a:p>
          <a:p>
            <a:pPr lvl="1"/>
            <a:r>
              <a:rPr lang="en-US" dirty="0" smtClean="0"/>
              <a:t>Nasty but unlikely case: Many duplicate join keys.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SMJ needs to sort </a:t>
            </a:r>
            <a:r>
              <a:rPr lang="en-US" b="1" dirty="0" smtClean="0"/>
              <a:t>both </a:t>
            </a:r>
            <a:r>
              <a:rPr lang="en-US" dirty="0" smtClean="0"/>
              <a:t>relations</a:t>
            </a:r>
          </a:p>
          <a:p>
            <a:pPr marL="857250" lvl="1" indent="-457200"/>
            <a:r>
              <a:rPr lang="en-US" dirty="0" smtClean="0"/>
              <a:t>If </a:t>
            </a:r>
            <a:r>
              <a:rPr lang="en-US" dirty="0"/>
              <a:t>max { </a:t>
            </a:r>
            <a:r>
              <a:rPr lang="en-US" dirty="0" smtClean="0"/>
              <a:t>P(R), P(S) </a:t>
            </a:r>
            <a:r>
              <a:rPr lang="en-US" dirty="0"/>
              <a:t>} &lt; B</a:t>
            </a:r>
            <a:r>
              <a:rPr lang="en-US" baseline="30000" dirty="0"/>
              <a:t>2</a:t>
            </a:r>
            <a:r>
              <a:rPr lang="en-US" baseline="-25000" dirty="0"/>
              <a:t>  </a:t>
            </a:r>
            <a:r>
              <a:rPr lang="en-US" dirty="0" smtClean="0"/>
              <a:t>then cost is 3(P(R)+P(S)) + OUT</a:t>
            </a:r>
          </a:p>
          <a:p>
            <a:pPr marL="514350" indent="-514350">
              <a:buFont typeface="Arial"/>
              <a:buAutoNum type="arabicPeriod"/>
            </a:pPr>
            <a:endParaRPr lang="en-US" dirty="0"/>
          </a:p>
          <a:p>
            <a:pPr marL="914400" lvl="1" indent="-514350">
              <a:buAutoNum type="arabicPeriod"/>
            </a:pPr>
            <a:endParaRPr lang="en-US" dirty="0" smtClean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7790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Summary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27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 action="ppaction://hlinkfile"/>
              </a:rPr>
              <a:t>Activity-15.ipynb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83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7298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419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. Hash Join (HJ)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84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215" y="2934025"/>
            <a:ext cx="2395871" cy="233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98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Hash Join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Memory requirements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85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8461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Hashing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Magic of hashing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hash function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 maps into [0,B-1]</a:t>
            </a:r>
          </a:p>
          <a:p>
            <a:pPr lvl="1"/>
            <a:r>
              <a:rPr lang="en-US" dirty="0" smtClean="0"/>
              <a:t>And maps nearly uniformly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 hash </a:t>
            </a:r>
            <a:r>
              <a:rPr lang="en-US" b="1" dirty="0" smtClean="0"/>
              <a:t>collision</a:t>
            </a:r>
            <a:r>
              <a:rPr lang="en-US" dirty="0" smtClean="0"/>
              <a:t> is when x != y but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(x) =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(y)</a:t>
            </a:r>
          </a:p>
          <a:p>
            <a:pPr lvl="1"/>
            <a:r>
              <a:rPr lang="en-US" dirty="0" smtClean="0"/>
              <a:t>Note however that it will </a:t>
            </a:r>
            <a:r>
              <a:rPr lang="en-US" b="1" u="sng" dirty="0" smtClean="0"/>
              <a:t>never</a:t>
            </a:r>
            <a:r>
              <a:rPr lang="en-US" dirty="0" smtClean="0"/>
              <a:t> occur that x = y but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(x) !=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(y)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We hash on an attribute A, so our has function is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(t) has the form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t.A</a:t>
            </a:r>
            <a:r>
              <a:rPr lang="en-US" dirty="0" smtClean="0"/>
              <a:t>). </a:t>
            </a:r>
          </a:p>
          <a:p>
            <a:pPr lvl="1"/>
            <a:r>
              <a:rPr lang="en-US" b="1" dirty="0" smtClean="0"/>
              <a:t>Collisions</a:t>
            </a:r>
            <a:r>
              <a:rPr lang="en-US" dirty="0" smtClean="0"/>
              <a:t> may be more frequent.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084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Mad Hash Collisions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2969" r="25000"/>
          <a:stretch/>
        </p:blipFill>
        <p:spPr>
          <a:xfrm>
            <a:off x="1468165" y="1909763"/>
            <a:ext cx="3151945" cy="25059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718" r="30156" b="18125"/>
          <a:stretch/>
        </p:blipFill>
        <p:spPr>
          <a:xfrm>
            <a:off x="7915275" y="1909763"/>
            <a:ext cx="3227739" cy="25574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77264" y="5217753"/>
            <a:ext cx="4837471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  <a:sym typeface="Wingdings"/>
              </a:rPr>
              <a:t>Say something here to justify this slide’s existence? [TODO]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6910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91149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To 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/>
                  <a:t>: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 smtClean="0"/>
                  <a:t>Partition Phase: </a:t>
                </a:r>
                <a:r>
                  <a:rPr lang="en-US" dirty="0" smtClean="0"/>
                  <a:t>Using one (shared) hash function </a:t>
                </a:r>
                <a:r>
                  <a:rPr lang="en-US" b="1" i="1" dirty="0" err="1" smtClean="0"/>
                  <a:t>h</a:t>
                </a:r>
                <a:r>
                  <a:rPr lang="en-US" b="1" i="1" baseline="-25000" dirty="0" err="1"/>
                  <a:t>B</a:t>
                </a:r>
                <a:r>
                  <a:rPr lang="en-US" dirty="0" smtClean="0"/>
                  <a:t>, partition R </a:t>
                </a:r>
                <a:r>
                  <a:rPr lang="en-US" i="1" dirty="0" smtClean="0"/>
                  <a:t>and </a:t>
                </a:r>
                <a:r>
                  <a:rPr lang="en-US" dirty="0" smtClean="0"/>
                  <a:t>S into </a:t>
                </a:r>
                <a:r>
                  <a:rPr lang="en-US" b="1" i="1" dirty="0" smtClean="0"/>
                  <a:t>B</a:t>
                </a:r>
                <a:r>
                  <a:rPr lang="en-US" dirty="0" smtClean="0"/>
                  <a:t> buckets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 smtClean="0"/>
                  <a:t>Matching Phase: </a:t>
                </a:r>
                <a:r>
                  <a:rPr lang="en-US" dirty="0" smtClean="0"/>
                  <a:t>Take pairs of buckets whose tuples have the same values for </a:t>
                </a:r>
                <a:r>
                  <a:rPr lang="en-US" b="1" i="1" dirty="0" smtClean="0"/>
                  <a:t>h</a:t>
                </a:r>
                <a:r>
                  <a:rPr lang="en-US" dirty="0" smtClean="0"/>
                  <a:t>, and join these</a:t>
                </a:r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US" dirty="0" smtClean="0"/>
                  <a:t>Use BNLJ here; or hash again </a:t>
                </a:r>
                <a:r>
                  <a:rPr lang="en-US" dirty="0" smtClean="0">
                    <a:sym typeface="Wingdings"/>
                  </a:rPr>
                  <a:t> either way, operating on small partitions so fast!</a:t>
                </a:r>
                <a:endParaRPr lang="en-US" dirty="0" smtClean="0"/>
              </a:p>
              <a:p>
                <a:pPr marL="971550" lvl="1" indent="-514350">
                  <a:buFont typeface="+mj-lt"/>
                  <a:buAutoNum type="arabicPeriod"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911498"/>
              </a:xfrm>
              <a:blipFill rotWithShape="0">
                <a:blip r:embed="rId2"/>
                <a:stretch>
                  <a:fillRect l="-1217" t="-3427" r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6946490" y="1560153"/>
            <a:ext cx="4837471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  <a:sym typeface="Wingdings"/>
              </a:rPr>
              <a:t>Note again that </a:t>
            </a:r>
            <a:r>
              <a:rPr lang="en-US" sz="2400" dirty="0" smtClean="0">
                <a:latin typeface="+mj-lt"/>
                <a:sym typeface="Wingdings"/>
              </a:rPr>
              <a:t>we are only considering equality constraints here</a:t>
            </a:r>
            <a:endParaRPr lang="en-US" sz="2400" b="1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03871" y="5574891"/>
            <a:ext cx="6784258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  <a:sym typeface="Wingdings"/>
              </a:rPr>
              <a:t>We </a:t>
            </a:r>
            <a:r>
              <a:rPr lang="en-US" sz="2800" b="1" i="1" dirty="0" smtClean="0">
                <a:latin typeface="+mj-lt"/>
                <a:sym typeface="Wingdings"/>
              </a:rPr>
              <a:t>decompose</a:t>
            </a:r>
            <a:r>
              <a:rPr lang="en-US" sz="2800" dirty="0" smtClean="0">
                <a:latin typeface="+mj-lt"/>
                <a:sym typeface="Wingdings"/>
              </a:rPr>
              <a:t> the problem using </a:t>
            </a:r>
            <a:r>
              <a:rPr lang="en-US" sz="2800" b="1" i="1" dirty="0" err="1" smtClean="0">
                <a:latin typeface="+mj-lt"/>
                <a:sym typeface="Wingdings"/>
              </a:rPr>
              <a:t>h</a:t>
            </a:r>
            <a:r>
              <a:rPr lang="en-US" sz="2800" b="1" i="1" baseline="-25000" dirty="0" err="1"/>
              <a:t>B</a:t>
            </a:r>
            <a:r>
              <a:rPr lang="en-US" sz="2800" dirty="0" smtClean="0">
                <a:latin typeface="+mj-lt"/>
                <a:sym typeface="Wingdings"/>
              </a:rPr>
              <a:t>, then complete the join</a:t>
            </a:r>
            <a:endParaRPr lang="en-US" sz="2800" b="1" i="1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325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9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292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1. Partition Phase: </a:t>
            </a:r>
            <a:r>
              <a:rPr lang="en-US" dirty="0" smtClean="0"/>
              <a:t>Using one (shared) hash function </a:t>
            </a:r>
            <a:r>
              <a:rPr lang="en-US" b="1" i="1" dirty="0" err="1" smtClean="0"/>
              <a:t>h</a:t>
            </a:r>
            <a:r>
              <a:rPr lang="en-US" b="1" i="1" baseline="-25000" dirty="0" err="1"/>
              <a:t>B</a:t>
            </a:r>
            <a:r>
              <a:rPr lang="en-US" dirty="0" smtClean="0"/>
              <a:t>, partition R </a:t>
            </a:r>
            <a:r>
              <a:rPr lang="en-US" i="1" dirty="0" smtClean="0"/>
              <a:t>and </a:t>
            </a:r>
            <a:r>
              <a:rPr lang="en-US" dirty="0" smtClean="0"/>
              <a:t>S into </a:t>
            </a:r>
            <a:r>
              <a:rPr lang="en-US" b="1" i="1" dirty="0" smtClean="0"/>
              <a:t>B</a:t>
            </a:r>
            <a:r>
              <a:rPr lang="en-US" dirty="0" smtClean="0"/>
              <a:t> buckets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9500976" y="5426881"/>
            <a:ext cx="217339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  <a:sym typeface="Wingdings"/>
              </a:rPr>
              <a:t>More detail in a second…</a:t>
            </a:r>
            <a:endParaRPr lang="en-US" sz="2400" b="1" i="1" dirty="0">
              <a:latin typeface="+mj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542348" y="2705854"/>
            <a:ext cx="2173395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+mj-lt"/>
                <a:sym typeface="Wingdings"/>
              </a:rPr>
              <a:t>Note our </a:t>
            </a:r>
            <a:r>
              <a:rPr lang="en-US" sz="2400" i="1" smtClean="0">
                <a:latin typeface="+mj-lt"/>
                <a:sym typeface="Wingdings"/>
              </a:rPr>
              <a:t>new convention: pages each have two tuples (one per row)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324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635829" y="2667001"/>
            <a:ext cx="119742" cy="6531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2220686" y="2667001"/>
            <a:ext cx="391886" cy="6531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18" idx="0"/>
          </p:cNvCxnSpPr>
          <p:nvPr/>
        </p:nvCxnSpPr>
        <p:spPr>
          <a:xfrm>
            <a:off x="3128536" y="2666999"/>
            <a:ext cx="5232" cy="13841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22" idx="0"/>
          </p:cNvCxnSpPr>
          <p:nvPr/>
        </p:nvCxnSpPr>
        <p:spPr>
          <a:xfrm>
            <a:off x="4054644" y="2666999"/>
            <a:ext cx="1272976" cy="10331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747854" y="3350376"/>
            <a:ext cx="926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 &lt; 10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2303284" y="4051185"/>
                <a:ext cx="16609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10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&lt; 20</a:t>
                </a: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3284" y="4051185"/>
                <a:ext cx="1660968" cy="461665"/>
              </a:xfrm>
              <a:prstGeom prst="rect">
                <a:avLst/>
              </a:prstGeom>
              <a:blipFill rotWithShape="0">
                <a:blip r:embed="rId2"/>
                <a:stretch>
                  <a:fillRect l="-5882" t="-105333" r="-4412" b="-1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3224656" y="3339027"/>
                <a:ext cx="16609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20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&lt; 30</a:t>
                </a: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4656" y="3339027"/>
                <a:ext cx="1660968" cy="461665"/>
              </a:xfrm>
              <a:prstGeom prst="rect">
                <a:avLst/>
              </a:prstGeom>
              <a:blipFill rotWithShape="0">
                <a:blip r:embed="rId3"/>
                <a:stretch>
                  <a:fillRect l="-5882" t="-105333" r="-4412" b="-1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4797699" y="3700187"/>
                <a:ext cx="10598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30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7699" y="3700187"/>
                <a:ext cx="1059842" cy="461665"/>
              </a:xfrm>
              <a:prstGeom prst="rect">
                <a:avLst/>
              </a:prstGeom>
              <a:blipFill rotWithShape="0">
                <a:blip r:embed="rId4"/>
                <a:stretch>
                  <a:fillRect l="-8621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ounded Rectangle 20"/>
          <p:cNvSpPr/>
          <p:nvPr/>
        </p:nvSpPr>
        <p:spPr>
          <a:xfrm>
            <a:off x="2400538" y="2431371"/>
            <a:ext cx="19812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305194" y="2186230"/>
            <a:ext cx="3136980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 </a:t>
            </a:r>
            <a:r>
              <a:rPr lang="en-US" sz="2800" i="1" dirty="0" smtClean="0">
                <a:latin typeface="+mj-lt"/>
              </a:rPr>
              <a:t>n </a:t>
            </a:r>
            <a:r>
              <a:rPr lang="en-US" sz="2800" dirty="0" smtClean="0">
                <a:latin typeface="+mj-lt"/>
              </a:rPr>
              <a:t>keys in a node define </a:t>
            </a:r>
            <a:r>
              <a:rPr lang="en-US" sz="2800" i="1" dirty="0" smtClean="0">
                <a:latin typeface="+mj-lt"/>
              </a:rPr>
              <a:t>n+1 </a:t>
            </a:r>
            <a:r>
              <a:rPr lang="en-US" sz="2800" dirty="0" smtClean="0">
                <a:latin typeface="+mj-lt"/>
              </a:rPr>
              <a:t>ranges </a:t>
            </a:r>
            <a:endParaRPr lang="en-US" sz="28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752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5227471" y="3633599"/>
            <a:ext cx="4068929" cy="75217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5235520" y="5122041"/>
            <a:ext cx="4060880" cy="73605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Arrow 56"/>
          <p:cNvSpPr/>
          <p:nvPr/>
        </p:nvSpPr>
        <p:spPr>
          <a:xfrm rot="2007652" flipH="1" flipV="1">
            <a:off x="9401634" y="4251708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 rot="19592348" flipH="1">
            <a:off x="9401635" y="5053639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0481795" y="4118270"/>
            <a:ext cx="15071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+mj-lt"/>
              </a:rPr>
              <a:t>Join matching buckets</a:t>
            </a:r>
            <a:endParaRPr lang="en-US" sz="2800" dirty="0">
              <a:latin typeface="+mj-lt"/>
            </a:endParaRPr>
          </a:p>
        </p:txBody>
      </p:sp>
      <p:sp>
        <p:nvSpPr>
          <p:cNvPr id="63" name="Content Placeholder 2"/>
          <p:cNvSpPr txBox="1">
            <a:spLocks/>
          </p:cNvSpPr>
          <p:nvPr/>
        </p:nvSpPr>
        <p:spPr>
          <a:xfrm>
            <a:off x="838200" y="1825625"/>
            <a:ext cx="10515600" cy="1129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2. Matching Phase: </a:t>
            </a:r>
            <a:r>
              <a:rPr lang="en-US" dirty="0" smtClean="0"/>
              <a:t>Take pairs of buckets whose tuples have the same values for </a:t>
            </a:r>
            <a:r>
              <a:rPr lang="en-US" b="1" i="1" dirty="0" err="1" smtClean="0"/>
              <a:t>h</a:t>
            </a:r>
            <a:r>
              <a:rPr lang="en-US" b="1" i="1" baseline="-25000" dirty="0" err="1"/>
              <a:t>B</a:t>
            </a:r>
            <a:r>
              <a:rPr lang="en-US" dirty="0" smtClean="0"/>
              <a:t>, and join these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</p:txBody>
      </p:sp>
    </p:spTree>
    <p:extLst>
      <p:ext uri="{BB962C8B-B14F-4D97-AF65-F5344CB8AC3E}">
        <p14:creationId xmlns:p14="http://schemas.microsoft.com/office/powerpoint/2010/main" val="40384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Right Arrow 56"/>
          <p:cNvSpPr/>
          <p:nvPr/>
        </p:nvSpPr>
        <p:spPr>
          <a:xfrm rot="2007652" flipH="1" flipV="1">
            <a:off x="9365333" y="4906232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 rot="19592348" flipH="1">
            <a:off x="9365334" y="5708163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0445494" y="4441996"/>
            <a:ext cx="174650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Don’t have to join the others!  E.g. these!</a:t>
            </a:r>
            <a:endParaRPr lang="en-US" sz="2800" dirty="0">
              <a:latin typeface="+mj-lt"/>
            </a:endParaRPr>
          </a:p>
        </p:txBody>
      </p:sp>
      <p:sp>
        <p:nvSpPr>
          <p:cNvPr id="63" name="Content Placeholder 2"/>
          <p:cNvSpPr txBox="1">
            <a:spLocks/>
          </p:cNvSpPr>
          <p:nvPr/>
        </p:nvSpPr>
        <p:spPr>
          <a:xfrm>
            <a:off x="838200" y="1825625"/>
            <a:ext cx="10515600" cy="1129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2. Matching Phase: </a:t>
            </a:r>
            <a:r>
              <a:rPr lang="en-US" dirty="0" smtClean="0"/>
              <a:t>Take pairs of buckets whose tuples have the same values for </a:t>
            </a:r>
            <a:r>
              <a:rPr lang="en-US" b="1" i="1" dirty="0" err="1" smtClean="0"/>
              <a:t>h</a:t>
            </a:r>
            <a:r>
              <a:rPr lang="en-US" b="1" i="1" baseline="-25000" dirty="0" err="1"/>
              <a:t>B</a:t>
            </a:r>
            <a:r>
              <a:rPr lang="en-US" dirty="0" smtClean="0"/>
              <a:t>, and join these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</p:txBody>
      </p:sp>
    </p:spTree>
    <p:extLst>
      <p:ext uri="{BB962C8B-B14F-4D97-AF65-F5344CB8AC3E}">
        <p14:creationId xmlns:p14="http://schemas.microsoft.com/office/powerpoint/2010/main" val="160575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Goal: </a:t>
            </a:r>
            <a:r>
              <a:rPr lang="en-US" dirty="0" smtClean="0"/>
              <a:t>For each relation, </a:t>
            </a:r>
            <a:r>
              <a:rPr lang="en-US" dirty="0"/>
              <a:t>p</a:t>
            </a:r>
            <a:r>
              <a:rPr lang="en-US" dirty="0" smtClean="0"/>
              <a:t>artition relation into </a:t>
            </a:r>
            <a:r>
              <a:rPr lang="en-US" b="1" dirty="0" smtClean="0"/>
              <a:t>buckets</a:t>
            </a:r>
            <a:r>
              <a:rPr lang="en-US" dirty="0" smtClean="0"/>
              <a:t> such that if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t.A</a:t>
            </a:r>
            <a:r>
              <a:rPr lang="en-US" dirty="0" smtClean="0"/>
              <a:t>) =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t’.A</a:t>
            </a:r>
            <a:r>
              <a:rPr lang="en-US" dirty="0" smtClean="0"/>
              <a:t>) they are in the same bucket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dirty="0" smtClean="0"/>
              <a:t>Given B+1 buffer pages, we partition into B buckets:</a:t>
            </a:r>
          </a:p>
          <a:p>
            <a:pPr lvl="1"/>
            <a:r>
              <a:rPr lang="en-US" dirty="0" smtClean="0"/>
              <a:t>We use B buffer pages for output (one for each bucket), and 1 for input</a:t>
            </a:r>
          </a:p>
          <a:p>
            <a:pPr lvl="2"/>
            <a:r>
              <a:rPr lang="en-US" dirty="0" smtClean="0"/>
              <a:t>The “dual” of sorting. </a:t>
            </a:r>
          </a:p>
          <a:p>
            <a:pPr lvl="2"/>
            <a:r>
              <a:rPr lang="en-US" dirty="0" smtClean="0"/>
              <a:t>For each tuple t in input, copy to buffer page for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t.A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When page fills up, flush to disk.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597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big are the resulting buckets?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</a:t>
            </a:r>
            <a:r>
              <a:rPr lang="en-US" b="1" dirty="0" smtClean="0"/>
              <a:t>N input pages, we partition into B buckets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Ideally our buckets are each of size </a:t>
            </a:r>
            <a:r>
              <a:rPr lang="en-US" b="1" dirty="0" smtClean="0"/>
              <a:t>~ N/B pages</a:t>
            </a:r>
          </a:p>
          <a:p>
            <a:pPr lvl="1"/>
            <a:endParaRPr lang="en-US" dirty="0"/>
          </a:p>
          <a:p>
            <a:r>
              <a:rPr lang="en-US" dirty="0" smtClean="0"/>
              <a:t>What happens if there are </a:t>
            </a:r>
            <a:r>
              <a:rPr lang="en-US" b="1" dirty="0" smtClean="0"/>
              <a:t>hash collisions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Buckets could be &gt; N/B</a:t>
            </a:r>
          </a:p>
          <a:p>
            <a:pPr lvl="1"/>
            <a:r>
              <a:rPr lang="en-US" b="1" dirty="0" smtClean="0"/>
              <a:t>We’ll do several passes…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What happens if there are </a:t>
            </a:r>
            <a:r>
              <a:rPr lang="en-US" b="1" dirty="0" smtClean="0"/>
              <a:t>duplicate join keys?</a:t>
            </a:r>
          </a:p>
          <a:p>
            <a:pPr lvl="1"/>
            <a:r>
              <a:rPr lang="en-US" dirty="0" smtClean="0"/>
              <a:t>Nothing we can do here… could have some </a:t>
            </a:r>
            <a:r>
              <a:rPr lang="en-US" b="1" dirty="0" smtClean="0"/>
              <a:t>skew</a:t>
            </a:r>
            <a:r>
              <a:rPr lang="en-US" dirty="0" smtClean="0"/>
              <a:t> in size of the buckets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8863284" y="1459855"/>
            <a:ext cx="307692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Given </a:t>
            </a:r>
            <a:r>
              <a:rPr lang="en-US" sz="2400" b="1" i="1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729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big </a:t>
            </a:r>
            <a:r>
              <a:rPr lang="en-US" i="1" dirty="0" smtClean="0"/>
              <a:t>do we want</a:t>
            </a:r>
            <a:r>
              <a:rPr lang="en-US" dirty="0" smtClean="0"/>
              <a:t> the resulting buckets?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620125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 smtClean="0"/>
                  <a:t>Ideally, our buckets would be of size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en-US" b="1" dirty="0" smtClean="0"/>
                  <a:t>pages</a:t>
                </a:r>
              </a:p>
              <a:p>
                <a:pPr lvl="1"/>
                <a:r>
                  <a:rPr lang="en-US" b="1" i="1" dirty="0" smtClean="0"/>
                  <a:t>1</a:t>
                </a:r>
                <a:r>
                  <a:rPr lang="en-US" dirty="0" smtClean="0"/>
                  <a:t> for input page,</a:t>
                </a:r>
                <a:r>
                  <a:rPr lang="en-US" b="1" i="1" dirty="0" smtClean="0"/>
                  <a:t> 1 </a:t>
                </a:r>
                <a:r>
                  <a:rPr lang="en-US" dirty="0" smtClean="0"/>
                  <a:t>for output page, </a:t>
                </a:r>
                <a:r>
                  <a:rPr lang="en-US" b="1" i="1" dirty="0" smtClean="0"/>
                  <a:t>B-1</a:t>
                </a:r>
                <a:r>
                  <a:rPr lang="en-US" dirty="0" smtClean="0"/>
                  <a:t> for each bucket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Recall: If we want to join a bucket from R and one from S, we can do BNLJ </a:t>
                </a:r>
                <a:r>
                  <a:rPr lang="en-US" b="1" dirty="0" smtClean="0"/>
                  <a:t>in linear time </a:t>
                </a:r>
                <a:r>
                  <a:rPr lang="en-US" dirty="0" smtClean="0"/>
                  <a:t>if for </a:t>
                </a:r>
                <a:r>
                  <a:rPr lang="en-US" i="1" dirty="0" smtClean="0"/>
                  <a:t>one of them (</a:t>
                </a:r>
                <a:r>
                  <a:rPr lang="en-US" i="1" dirty="0" err="1" smtClean="0"/>
                  <a:t>wlog</a:t>
                </a:r>
                <a:r>
                  <a:rPr lang="en-US" i="1" dirty="0" smtClean="0"/>
                  <a:t> say R), 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𝑷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𝑹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)≤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 smtClean="0"/>
                  <a:t>!</a:t>
                </a:r>
                <a:endParaRPr lang="en-US" dirty="0"/>
              </a:p>
              <a:p>
                <a:pPr lvl="1"/>
                <a:r>
                  <a:rPr lang="en-US" dirty="0" smtClean="0"/>
                  <a:t>And more generally, being able to fit bucket in memory is advantageous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We can keep partitioning buckets that are &gt; B-1 pages, until they are 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pages</a:t>
                </a:r>
                <a:endParaRPr lang="en-US" dirty="0"/>
              </a:p>
              <a:p>
                <a:pPr lvl="1"/>
                <a:r>
                  <a:rPr lang="en-US" dirty="0"/>
                  <a:t>U</a:t>
                </a:r>
                <a:r>
                  <a:rPr lang="en-US" dirty="0" smtClean="0"/>
                  <a:t>sing a new hash key which will split them…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620125" cy="4351338"/>
              </a:xfrm>
              <a:blipFill rotWithShape="0">
                <a:blip r:embed="rId2"/>
                <a:stretch>
                  <a:fillRect l="-1060" t="-2801" r="-13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8338486" y="5480903"/>
            <a:ext cx="3015314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We’ll call each </a:t>
            </a:r>
            <a:r>
              <a:rPr lang="en-US" sz="2400" smtClean="0">
                <a:latin typeface="+mj-lt"/>
              </a:rPr>
              <a:t>of these a “pass” again…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863284" y="1459855"/>
            <a:ext cx="307692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Given </a:t>
            </a:r>
            <a:r>
              <a:rPr lang="en-US" sz="2400" b="1" i="1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9366523" y="3413280"/>
                <a:ext cx="2573684" cy="117602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400" b="0" i="0" smtClean="0">
                    <a:latin typeface="Cambria Math" charset="0"/>
                  </a:rPr>
                  <a:t>Recall for BNLJ: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𝑆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24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66523" y="3413280"/>
                <a:ext cx="2573684" cy="117602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476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11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We partition into </a:t>
            </a:r>
            <a:r>
              <a:rPr lang="en-US" b="1" i="1" dirty="0" smtClean="0"/>
              <a:t>B = 2</a:t>
            </a:r>
            <a:r>
              <a:rPr lang="en-US" dirty="0" smtClean="0"/>
              <a:t> buckets </a:t>
            </a:r>
            <a:r>
              <a:rPr lang="en-US" b="1" dirty="0"/>
              <a:t>using hash function h</a:t>
            </a:r>
            <a:r>
              <a:rPr lang="en-US" b="1" baseline="-25000" dirty="0"/>
              <a:t>2</a:t>
            </a:r>
            <a:r>
              <a:rPr lang="en-US" b="1" dirty="0"/>
              <a:t> </a:t>
            </a:r>
            <a:r>
              <a:rPr lang="en-US" dirty="0" smtClean="0"/>
              <a:t>so that we can have one buffer page for each partition (and one for input)</a:t>
            </a:r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42" name="Group 41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43" name="Can 42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412079" y="376263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827734" y="3283295"/>
            <a:ext cx="3296832" cy="1465840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956513" y="404304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262344" y="2833699"/>
            <a:ext cx="6091455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simplicity, we’ll look at partitioning one of the two relations- we just do the same for the other relation!</a:t>
            </a:r>
            <a:endParaRPr lang="en-US" sz="2800" dirty="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284349" y="4660932"/>
            <a:ext cx="6069450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Recall: our goal will be to get </a:t>
            </a:r>
            <a:r>
              <a:rPr lang="en-US" sz="2800" b="1" i="1" dirty="0" smtClean="0">
                <a:latin typeface="+mj-lt"/>
              </a:rPr>
              <a:t>B = 2 buckets</a:t>
            </a:r>
            <a:r>
              <a:rPr lang="en-US" sz="2800" dirty="0" smtClean="0">
                <a:latin typeface="+mj-lt"/>
              </a:rPr>
              <a:t> of size &lt;= </a:t>
            </a:r>
            <a:r>
              <a:rPr lang="en-US" sz="2800" b="1" i="1" dirty="0" smtClean="0">
                <a:latin typeface="+mj-lt"/>
              </a:rPr>
              <a:t>B-1 </a:t>
            </a:r>
            <a:r>
              <a:rPr lang="en-US" sz="2800" b="1" i="1" dirty="0" smtClean="0">
                <a:latin typeface="+mj-lt"/>
                <a:sym typeface="Wingdings"/>
              </a:rPr>
              <a:t></a:t>
            </a:r>
            <a:r>
              <a:rPr lang="en-US" sz="2800" b="1" i="1" dirty="0" smtClean="0">
                <a:latin typeface="+mj-lt"/>
              </a:rPr>
              <a:t> 1 page each</a:t>
            </a:r>
            <a:endParaRPr lang="en-US" sz="2800" b="1" i="1" dirty="0">
              <a:latin typeface="+mj-lt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341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19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1. We read pages from R into the “input” page of the buffer…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412079" y="376263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1465840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50" name="Right Arrow 49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956513" y="404304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2" name="Rectangle 3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968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L 0.55039 0.05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13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2</a:t>
            </a:r>
            <a:r>
              <a:rPr lang="en-US" dirty="0" smtClean="0"/>
              <a:t>. Then we use </a:t>
            </a:r>
            <a:r>
              <a:rPr lang="en-US" b="1" dirty="0" smtClean="0"/>
              <a:t>hash function h</a:t>
            </a:r>
            <a:r>
              <a:rPr lang="en-US" b="1" baseline="-25000" dirty="0" smtClean="0"/>
              <a:t>2</a:t>
            </a:r>
            <a:r>
              <a:rPr lang="en-US" b="1" dirty="0" smtClean="0"/>
              <a:t> </a:t>
            </a:r>
            <a:r>
              <a:rPr lang="en-US" dirty="0" smtClean="0"/>
              <a:t>to sort into the buckets, which each have one page in the buffer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678354" y="435416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(0) = 0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678354" y="436112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387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4" grpId="0" animBg="1"/>
      <p:bldP spid="35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678354" y="435416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(3)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Content Placeholder 2"/>
          <p:cNvSpPr txBox="1">
            <a:spLocks/>
          </p:cNvSpPr>
          <p:nvPr/>
        </p:nvSpPr>
        <p:spPr>
          <a:xfrm>
            <a:off x="838200" y="1523675"/>
            <a:ext cx="10515600" cy="11727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mtClean="0"/>
              <a:t>2. Then we use </a:t>
            </a:r>
            <a:r>
              <a:rPr lang="en-US" b="1" smtClean="0"/>
              <a:t>hash function h</a:t>
            </a:r>
            <a:r>
              <a:rPr lang="en-US" b="1" baseline="-25000" smtClean="0"/>
              <a:t>2</a:t>
            </a:r>
            <a:r>
              <a:rPr lang="en-US" b="1" smtClean="0"/>
              <a:t> </a:t>
            </a:r>
            <a:r>
              <a:rPr lang="en-US" smtClean="0"/>
              <a:t>to sort into the buckets, which each have one page in the buffer</a:t>
            </a:r>
            <a:endParaRPr lang="en-US" dirty="0" smtClean="0"/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979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2" grpId="0" animBg="1"/>
      <p:bldP spid="42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1146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 L 0.38164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76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8380</TotalTime>
  <Words>9030</Words>
  <Application>Microsoft Macintosh PowerPoint</Application>
  <PresentationFormat>Widescreen</PresentationFormat>
  <Paragraphs>2105</Paragraphs>
  <Slides>126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126</vt:i4>
      </vt:variant>
    </vt:vector>
  </HeadingPairs>
  <TitlesOfParts>
    <vt:vector size="134" baseType="lpstr">
      <vt:lpstr>Arial</vt:lpstr>
      <vt:lpstr>Book Antiqua</vt:lpstr>
      <vt:lpstr>Calibri</vt:lpstr>
      <vt:lpstr>Calibri Light</vt:lpstr>
      <vt:lpstr>Cambria Math</vt:lpstr>
      <vt:lpstr>Menlo</vt:lpstr>
      <vt:lpstr>Wingdings</vt:lpstr>
      <vt:lpstr>Office Theme</vt:lpstr>
      <vt:lpstr>Lecture 14: Access Methods &amp; Operators</vt:lpstr>
      <vt:lpstr>Pace &amp; Lecture content</vt:lpstr>
      <vt:lpstr>Project #2 Hint</vt:lpstr>
      <vt:lpstr>Today’s Lecture</vt:lpstr>
      <vt:lpstr>1. B+ Trees</vt:lpstr>
      <vt:lpstr>What you will learn about in this section</vt:lpstr>
      <vt:lpstr>B+ Trees</vt:lpstr>
      <vt:lpstr>B+ Tree Basics</vt:lpstr>
      <vt:lpstr>B+ Tree Basics</vt:lpstr>
      <vt:lpstr>B+ Tree Basics</vt:lpstr>
      <vt:lpstr>B+ Tree Basics</vt:lpstr>
      <vt:lpstr>B+ Tree Basics</vt:lpstr>
      <vt:lpstr>B+ Tree Basics</vt:lpstr>
      <vt:lpstr>B+ Tree Basics</vt:lpstr>
      <vt:lpstr>Some finer points of B+ Trees</vt:lpstr>
      <vt:lpstr>Searching a B+ Tree</vt:lpstr>
      <vt:lpstr>B+ Tree Exact Search Animation</vt:lpstr>
      <vt:lpstr>B+ Tree Range Search Animation</vt:lpstr>
      <vt:lpstr>B+ Tree Design</vt:lpstr>
      <vt:lpstr>B+ Tree: High Fanout = Smaller &amp; Lower IO</vt:lpstr>
      <vt:lpstr>B+ Trees in Practice</vt:lpstr>
      <vt:lpstr>Simple Cost Model for Search</vt:lpstr>
      <vt:lpstr>Simple Cost Model for Search</vt:lpstr>
      <vt:lpstr>Simple Cost Model for Search</vt:lpstr>
      <vt:lpstr>Fast Insertions &amp; Self-Balancing</vt:lpstr>
      <vt:lpstr>Clustered Indexes</vt:lpstr>
      <vt:lpstr>Clustered vs. Unclustered Index</vt:lpstr>
      <vt:lpstr>Clustered vs. Unclustered Index</vt:lpstr>
      <vt:lpstr>Summary [From Lecture 13 too…]</vt:lpstr>
      <vt:lpstr>2. Nested Loop Joins</vt:lpstr>
      <vt:lpstr>What you will learn about in this section</vt:lpstr>
      <vt:lpstr>RECAP: Joins</vt:lpstr>
      <vt:lpstr>Joins: Example</vt:lpstr>
      <vt:lpstr>Joins: Example</vt:lpstr>
      <vt:lpstr>Joins: Example</vt:lpstr>
      <vt:lpstr>Joins: Example</vt:lpstr>
      <vt:lpstr>Joins: Example</vt:lpstr>
      <vt:lpstr>Semantically: A Subset of the Cross Product</vt:lpstr>
      <vt:lpstr>Notes</vt:lpstr>
      <vt:lpstr>Nested Loop Joins</vt:lpstr>
      <vt:lpstr>Notes</vt:lpstr>
      <vt:lpstr>Nested Loop Join (NLJ)</vt:lpstr>
      <vt:lpstr>Nested Loop Join (NLJ)</vt:lpstr>
      <vt:lpstr>Nested Loop Join (NLJ)</vt:lpstr>
      <vt:lpstr>Nested Loop Join (NLJ)</vt:lpstr>
      <vt:lpstr>Nested Loop Join (NLJ)</vt:lpstr>
      <vt:lpstr>Nested Loop Join (NLJ)</vt:lpstr>
      <vt:lpstr>IO-Aware Approach</vt:lpstr>
      <vt:lpstr>Block Nested Loop Join (BNLJ)</vt:lpstr>
      <vt:lpstr>Block Nested Loop Join (BNLJ)</vt:lpstr>
      <vt:lpstr>Block Nested Loop Join (BNLJ)</vt:lpstr>
      <vt:lpstr>Block Nested Loop Join (BNLJ)</vt:lpstr>
      <vt:lpstr>BNLJ vs. NLJ: Benefits of IO Aware</vt:lpstr>
      <vt:lpstr>BNLJ vs. NLJ: Benefits of IO Aware</vt:lpstr>
      <vt:lpstr>Smarter than Cross-Products</vt:lpstr>
      <vt:lpstr>Smarter than Cross-Products: From Quadratic to Nearly Linear</vt:lpstr>
      <vt:lpstr>Index Nested Loop Join (INLJ)</vt:lpstr>
      <vt:lpstr>Lecture 15: Joins- A Cage Match</vt:lpstr>
      <vt:lpstr>Announcements</vt:lpstr>
      <vt:lpstr>Today’s Lecture</vt:lpstr>
      <vt:lpstr>1. Sort-Merge Join (SMJ)</vt:lpstr>
      <vt:lpstr>What you will learn about in this section</vt:lpstr>
      <vt:lpstr>Sort Merge Join (SMJ): Basic Procedure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What happens with duplicate join keys?</vt:lpstr>
      <vt:lpstr>Multiple tuples with Same Join Key: “Backup”</vt:lpstr>
      <vt:lpstr>Multiple tuples with Same Join Key: “Backup”</vt:lpstr>
      <vt:lpstr>Multiple tuples with Same Join Key: “Backup”</vt:lpstr>
      <vt:lpstr>Multiple tuples with Same Join Key: “Backup”</vt:lpstr>
      <vt:lpstr>Backup</vt:lpstr>
      <vt:lpstr>SMJ: Total cost</vt:lpstr>
      <vt:lpstr>SMJ vs. BNLJ: Steel Cage Match</vt:lpstr>
      <vt:lpstr>A Simple Optimization: Merges Merged!</vt:lpstr>
      <vt:lpstr>Un-Optimized SMJ</vt:lpstr>
      <vt:lpstr>Simple SMJ Optimization</vt:lpstr>
      <vt:lpstr>Simple SMJ Optimization</vt:lpstr>
      <vt:lpstr>Takeaway points from SMJ</vt:lpstr>
      <vt:lpstr>Activity-15.ipynb</vt:lpstr>
      <vt:lpstr>4. Hash Join (HJ)</vt:lpstr>
      <vt:lpstr>What you will learn about in this section</vt:lpstr>
      <vt:lpstr>Recall: Hashing</vt:lpstr>
      <vt:lpstr>Recall: Mad Hash Collisions</vt:lpstr>
      <vt:lpstr>Hash Join: High-level procedure</vt:lpstr>
      <vt:lpstr>Hash Join: High-level procedure</vt:lpstr>
      <vt:lpstr>Hash Join: High-level procedure</vt:lpstr>
      <vt:lpstr>Hash Join: High-level procedure</vt:lpstr>
      <vt:lpstr>Hash Join Phase 1: Partitioning</vt:lpstr>
      <vt:lpstr>How big are the resulting buckets?</vt:lpstr>
      <vt:lpstr>How big do we want the resulting buckets?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Now that we have partitioned R and S…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How much memory do we need for HJ?</vt:lpstr>
      <vt:lpstr>Hash Join Summary</vt:lpstr>
      <vt:lpstr>3. The Cage Match</vt:lpstr>
      <vt:lpstr>Sort-Merge v. Hash Join</vt:lpstr>
      <vt:lpstr>Further Comparisons of Hash and Sort Joins</vt:lpstr>
      <vt:lpstr>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Ratner</dc:creator>
  <cp:lastModifiedBy>Alex Ratner</cp:lastModifiedBy>
  <cp:revision>260</cp:revision>
  <dcterms:created xsi:type="dcterms:W3CDTF">2015-11-03T01:03:22Z</dcterms:created>
  <dcterms:modified xsi:type="dcterms:W3CDTF">2015-12-07T15:50:48Z</dcterms:modified>
</cp:coreProperties>
</file>

<file path=docProps/thumbnail.jpeg>
</file>